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6858000" cx="12192000"/>
  <p:notesSz cx="6858000" cy="9144000"/>
  <p:embeddedFontLst>
    <p:embeddedFont>
      <p:font typeface="Catamaran"/>
      <p:regular r:id="rId57"/>
      <p:bold r:id="rId58"/>
    </p:embeddedFont>
    <p:embeddedFont>
      <p:font typeface="Poppins"/>
      <p:regular r:id="rId59"/>
      <p:bold r:id="rId60"/>
      <p:italic r:id="rId61"/>
      <p:boldItalic r:id="rId62"/>
    </p:embeddedFont>
    <p:embeddedFont>
      <p:font typeface="PT Sans"/>
      <p:regular r:id="rId63"/>
      <p:bold r:id="rId64"/>
      <p:italic r:id="rId65"/>
      <p:boldItalic r:id="rId66"/>
    </p:embeddedFont>
    <p:embeddedFont>
      <p:font typeface="PT Mono"/>
      <p:regular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8" roundtripDataSignature="AMtx7mhsyA/YZ1I8pBj9y/hNflcXaAyC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A27DAFE-3AEA-4841-85C3-61F9F4CDCB51}">
  <a:tblStyle styleId="{3A27DAFE-3AEA-4841-85C3-61F9F4CDCB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Poppins-boldItalic.fntdata"/><Relationship Id="rId61" Type="http://schemas.openxmlformats.org/officeDocument/2006/relationships/font" Target="fonts/Poppins-italic.fntdata"/><Relationship Id="rId20" Type="http://schemas.openxmlformats.org/officeDocument/2006/relationships/slide" Target="slides/slide15.xml"/><Relationship Id="rId64" Type="http://schemas.openxmlformats.org/officeDocument/2006/relationships/font" Target="fonts/PTSans-bold.fntdata"/><Relationship Id="rId63" Type="http://schemas.openxmlformats.org/officeDocument/2006/relationships/font" Target="fonts/PTSans-regular.fntdata"/><Relationship Id="rId22" Type="http://schemas.openxmlformats.org/officeDocument/2006/relationships/slide" Target="slides/slide17.xml"/><Relationship Id="rId66" Type="http://schemas.openxmlformats.org/officeDocument/2006/relationships/font" Target="fonts/PTSans-boldItalic.fntdata"/><Relationship Id="rId21" Type="http://schemas.openxmlformats.org/officeDocument/2006/relationships/slide" Target="slides/slide16.xml"/><Relationship Id="rId65" Type="http://schemas.openxmlformats.org/officeDocument/2006/relationships/font" Target="fonts/PTSans-italic.fntdata"/><Relationship Id="rId24" Type="http://schemas.openxmlformats.org/officeDocument/2006/relationships/slide" Target="slides/slide19.xml"/><Relationship Id="rId68" Type="http://customschemas.google.com/relationships/presentationmetadata" Target="metadata"/><Relationship Id="rId23" Type="http://schemas.openxmlformats.org/officeDocument/2006/relationships/slide" Target="slides/slide18.xml"/><Relationship Id="rId67" Type="http://schemas.openxmlformats.org/officeDocument/2006/relationships/font" Target="fonts/PTMono-regular.fntdata"/><Relationship Id="rId60" Type="http://schemas.openxmlformats.org/officeDocument/2006/relationships/font" Target="fonts/Poppins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Catamaran-regular.fntdata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Poppins-regular.fntdata"/><Relationship Id="rId14" Type="http://schemas.openxmlformats.org/officeDocument/2006/relationships/slide" Target="slides/slide9.xml"/><Relationship Id="rId58" Type="http://schemas.openxmlformats.org/officeDocument/2006/relationships/font" Target="fonts/Catamaran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3f2ca6daa0_0_4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g33f2ca6daa0_0_4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3f2ca6daa0_0_2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33f2ca6daa0_0_2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3f2ca6daa0_0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3f2ca6daa0_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33f2ca6daa0_0_1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3f2ca6daa0_0_3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3f2ca6daa0_0_3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33f2ca6daa0_0_3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f2ca6daa0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3f2ca6daa0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3f2ca6daa0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9" name="Google Shape;629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0" name="Google Shape;65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0" name="Google Shape;680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6" name="Google Shape;68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3f2ca6daa0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3f2ca6daa0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33f2ca6daa0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f2ca6daa0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3f2ca6daa0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33f2ca6daa0_0_1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f2ca6daa0_0_1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f2ca6daa0_0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33f2ca6daa0_0_1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3f2ca6daa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33f2ca6daa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5"/>
          <p:cNvSpPr/>
          <p:nvPr/>
        </p:nvSpPr>
        <p:spPr>
          <a:xfrm>
            <a:off x="0" y="0"/>
            <a:ext cx="12192000" cy="5975498"/>
          </a:xfrm>
          <a:prstGeom prst="rect">
            <a:avLst/>
          </a:prstGeom>
          <a:solidFill>
            <a:srgbClr val="029600"/>
          </a:solidFill>
          <a:ln cap="flat" cmpd="sng" w="12700">
            <a:solidFill>
              <a:srgbClr val="09414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45"/>
          <p:cNvSpPr txBox="1"/>
          <p:nvPr>
            <p:ph type="ctrTitle"/>
          </p:nvPr>
        </p:nvSpPr>
        <p:spPr>
          <a:xfrm>
            <a:off x="2301923" y="1122363"/>
            <a:ext cx="7588155" cy="26211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T Sans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5"/>
          <p:cNvSpPr txBox="1"/>
          <p:nvPr>
            <p:ph idx="1" type="subTitle"/>
          </p:nvPr>
        </p:nvSpPr>
        <p:spPr>
          <a:xfrm>
            <a:off x="2301923" y="3843708"/>
            <a:ext cx="7588155" cy="14140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4"/>
          <p:cNvSpPr txBox="1"/>
          <p:nvPr>
            <p:ph type="title"/>
          </p:nvPr>
        </p:nvSpPr>
        <p:spPr>
          <a:xfrm>
            <a:off x="612648" y="548640"/>
            <a:ext cx="10515600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4"/>
          <p:cNvSpPr txBox="1"/>
          <p:nvPr>
            <p:ph idx="1" type="body"/>
          </p:nvPr>
        </p:nvSpPr>
        <p:spPr>
          <a:xfrm rot="5400000">
            <a:off x="3622415" y="-1328869"/>
            <a:ext cx="4496065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54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54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54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5"/>
          <p:cNvSpPr txBox="1"/>
          <p:nvPr>
            <p:ph type="title"/>
          </p:nvPr>
        </p:nvSpPr>
        <p:spPr>
          <a:xfrm rot="5400000">
            <a:off x="7859174" y="2354212"/>
            <a:ext cx="5598466" cy="2047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5"/>
          <p:cNvSpPr txBox="1"/>
          <p:nvPr>
            <p:ph idx="1" type="body"/>
          </p:nvPr>
        </p:nvSpPr>
        <p:spPr>
          <a:xfrm rot="5400000">
            <a:off x="2437312" y="-1020615"/>
            <a:ext cx="5598465" cy="8796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55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55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5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  <a:defRPr>
                <a:solidFill>
                  <a:srgbClr val="0296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6"/>
          <p:cNvSpPr txBox="1"/>
          <p:nvPr>
            <p:ph idx="1" type="body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4" name="Google Shape;24;p46"/>
          <p:cNvPicPr preferRelativeResize="0"/>
          <p:nvPr/>
        </p:nvPicPr>
        <p:blipFill rotWithShape="1">
          <a:blip r:embed="rId2">
            <a:alphaModFix/>
          </a:blip>
          <a:srcRect b="11208" l="0" r="63130" t="11207"/>
          <a:stretch/>
        </p:blipFill>
        <p:spPr>
          <a:xfrm>
            <a:off x="9456271" y="0"/>
            <a:ext cx="273572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7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7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8"/>
          <p:cNvSpPr/>
          <p:nvPr/>
        </p:nvSpPr>
        <p:spPr>
          <a:xfrm>
            <a:off x="0" y="2119745"/>
            <a:ext cx="6019801" cy="3807526"/>
          </a:xfrm>
          <a:prstGeom prst="rect">
            <a:avLst/>
          </a:prstGeom>
          <a:solidFill>
            <a:srgbClr val="029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48"/>
          <p:cNvSpPr/>
          <p:nvPr/>
        </p:nvSpPr>
        <p:spPr>
          <a:xfrm>
            <a:off x="6183148" y="2119745"/>
            <a:ext cx="6008851" cy="3807526"/>
          </a:xfrm>
          <a:prstGeom prst="rect">
            <a:avLst/>
          </a:prstGeom>
          <a:solidFill>
            <a:srgbClr val="029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8"/>
          <p:cNvSpPr txBox="1"/>
          <p:nvPr>
            <p:ph type="title"/>
          </p:nvPr>
        </p:nvSpPr>
        <p:spPr>
          <a:xfrm>
            <a:off x="612648" y="548640"/>
            <a:ext cx="10741152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8"/>
          <p:cNvSpPr txBox="1"/>
          <p:nvPr>
            <p:ph idx="1" type="body"/>
          </p:nvPr>
        </p:nvSpPr>
        <p:spPr>
          <a:xfrm>
            <a:off x="612648" y="2466789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48"/>
          <p:cNvSpPr txBox="1"/>
          <p:nvPr>
            <p:ph idx="2" type="body"/>
          </p:nvPr>
        </p:nvSpPr>
        <p:spPr>
          <a:xfrm>
            <a:off x="6397754" y="2466789"/>
            <a:ext cx="495604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48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8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9"/>
          <p:cNvSpPr/>
          <p:nvPr/>
        </p:nvSpPr>
        <p:spPr>
          <a:xfrm>
            <a:off x="5337544" y="0"/>
            <a:ext cx="6854456" cy="6858000"/>
          </a:xfrm>
          <a:prstGeom prst="rect">
            <a:avLst/>
          </a:prstGeom>
          <a:solidFill>
            <a:srgbClr val="029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9"/>
          <p:cNvSpPr txBox="1"/>
          <p:nvPr>
            <p:ph type="title"/>
          </p:nvPr>
        </p:nvSpPr>
        <p:spPr>
          <a:xfrm>
            <a:off x="603381" y="553616"/>
            <a:ext cx="4415186" cy="4008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400"/>
              <a:buFont typeface="PT Sans"/>
              <a:buNone/>
              <a:defRPr sz="54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9"/>
          <p:cNvSpPr txBox="1"/>
          <p:nvPr>
            <p:ph idx="1" type="body"/>
          </p:nvPr>
        </p:nvSpPr>
        <p:spPr>
          <a:xfrm>
            <a:off x="603380" y="4589463"/>
            <a:ext cx="4415186" cy="13846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49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9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0"/>
          <p:cNvSpPr txBox="1"/>
          <p:nvPr>
            <p:ph type="title"/>
          </p:nvPr>
        </p:nvSpPr>
        <p:spPr>
          <a:xfrm>
            <a:off x="609600" y="547396"/>
            <a:ext cx="10745788" cy="11432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0"/>
          <p:cNvSpPr txBox="1"/>
          <p:nvPr>
            <p:ph idx="1" type="body"/>
          </p:nvPr>
        </p:nvSpPr>
        <p:spPr>
          <a:xfrm>
            <a:off x="609600" y="1685735"/>
            <a:ext cx="5157787" cy="5598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0"/>
          <p:cNvSpPr txBox="1"/>
          <p:nvPr>
            <p:ph idx="2" type="body"/>
          </p:nvPr>
        </p:nvSpPr>
        <p:spPr>
          <a:xfrm>
            <a:off x="609600" y="2386894"/>
            <a:ext cx="5157787" cy="376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0"/>
          <p:cNvSpPr txBox="1"/>
          <p:nvPr>
            <p:ph idx="3" type="body"/>
          </p:nvPr>
        </p:nvSpPr>
        <p:spPr>
          <a:xfrm>
            <a:off x="6172200" y="1685735"/>
            <a:ext cx="5183188" cy="5598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 cap="none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50"/>
          <p:cNvSpPr txBox="1"/>
          <p:nvPr>
            <p:ph idx="4" type="body"/>
          </p:nvPr>
        </p:nvSpPr>
        <p:spPr>
          <a:xfrm>
            <a:off x="6172199" y="2386894"/>
            <a:ext cx="5183189" cy="3765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50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" name="Google Shape;49;p50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0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1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1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51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51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2"/>
          <p:cNvSpPr txBox="1"/>
          <p:nvPr>
            <p:ph type="title"/>
          </p:nvPr>
        </p:nvSpPr>
        <p:spPr>
          <a:xfrm>
            <a:off x="597160" y="553616"/>
            <a:ext cx="3595634" cy="1757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2800"/>
              <a:buFont typeface="PT Sans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2"/>
          <p:cNvSpPr txBox="1"/>
          <p:nvPr>
            <p:ph idx="1" type="body"/>
          </p:nvPr>
        </p:nvSpPr>
        <p:spPr>
          <a:xfrm>
            <a:off x="5134708" y="553616"/>
            <a:ext cx="6279741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400"/>
              <a:buChar char="•"/>
              <a:defRPr sz="2400"/>
            </a:lvl2pPr>
            <a:lvl3pPr indent="-355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 sz="1800"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Char char="•"/>
              <a:defRPr sz="18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52"/>
          <p:cNvSpPr txBox="1"/>
          <p:nvPr>
            <p:ph idx="2" type="body"/>
          </p:nvPr>
        </p:nvSpPr>
        <p:spPr>
          <a:xfrm>
            <a:off x="597160" y="2311121"/>
            <a:ext cx="3595634" cy="3728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52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52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2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3"/>
          <p:cNvSpPr txBox="1"/>
          <p:nvPr>
            <p:ph type="title"/>
          </p:nvPr>
        </p:nvSpPr>
        <p:spPr>
          <a:xfrm>
            <a:off x="594360" y="557784"/>
            <a:ext cx="3595634" cy="2212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2800"/>
              <a:buFont typeface="PT Sans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3"/>
          <p:cNvSpPr/>
          <p:nvPr>
            <p:ph idx="2" type="pic"/>
          </p:nvPr>
        </p:nvSpPr>
        <p:spPr>
          <a:xfrm>
            <a:off x="5063319" y="657103"/>
            <a:ext cx="6483687" cy="5555904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53"/>
          <p:cNvSpPr txBox="1"/>
          <p:nvPr>
            <p:ph idx="1" type="body"/>
          </p:nvPr>
        </p:nvSpPr>
        <p:spPr>
          <a:xfrm>
            <a:off x="609601" y="2826137"/>
            <a:ext cx="3585586" cy="34346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53"/>
          <p:cNvSpPr txBox="1"/>
          <p:nvPr>
            <p:ph idx="10" type="dt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53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3"/>
          <p:cNvSpPr txBox="1"/>
          <p:nvPr>
            <p:ph idx="12" type="sldNum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/>
          <p:nvPr>
            <p:ph idx="1" type="body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004377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4"/>
          <p:cNvSpPr txBox="1"/>
          <p:nvPr>
            <p:ph type="title"/>
          </p:nvPr>
        </p:nvSpPr>
        <p:spPr>
          <a:xfrm>
            <a:off x="612647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  <a:defRPr b="1" i="0" sz="5000" u="none" cap="none" strike="noStrike">
                <a:solidFill>
                  <a:srgbClr val="029600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2" name="Google Shape;12;p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11148" y="5986917"/>
            <a:ext cx="937541" cy="852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44"/>
          <p:cNvSpPr txBox="1"/>
          <p:nvPr/>
        </p:nvSpPr>
        <p:spPr>
          <a:xfrm>
            <a:off x="1374245" y="6365492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14" name="Google Shape;14;p44"/>
          <p:cNvSpPr txBox="1"/>
          <p:nvPr/>
        </p:nvSpPr>
        <p:spPr>
          <a:xfrm>
            <a:off x="1374245" y="61333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15" name="Google Shape;15;p44"/>
          <p:cNvSpPr txBox="1"/>
          <p:nvPr>
            <p:ph idx="11" type="ftr"/>
          </p:nvPr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44"/>
          <p:cNvSpPr txBox="1"/>
          <p:nvPr>
            <p:ph idx="12" type="sldNum"/>
          </p:nvPr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1" i="0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conadi.cl/" TargetMode="External"/><Relationship Id="rId4" Type="http://schemas.openxmlformats.org/officeDocument/2006/relationships/hyperlink" Target="http://www.energia.gob.cl/maslenaseca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Relationship Id="rId4" Type="http://schemas.openxmlformats.org/officeDocument/2006/relationships/image" Target="../media/image5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7.png"/><Relationship Id="rId4" Type="http://schemas.openxmlformats.org/officeDocument/2006/relationships/image" Target="../media/image5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png"/><Relationship Id="rId4" Type="http://schemas.openxmlformats.org/officeDocument/2006/relationships/image" Target="../media/image2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Relationship Id="rId4" Type="http://schemas.openxmlformats.org/officeDocument/2006/relationships/image" Target="../media/image44.png"/><Relationship Id="rId5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31.png"/><Relationship Id="rId8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CC18B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3f2ca6daa0_0_4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33f2ca6daa0_0_432"/>
          <p:cNvSpPr/>
          <p:nvPr/>
        </p:nvSpPr>
        <p:spPr>
          <a:xfrm rot="5400000">
            <a:off x="-173112" y="173250"/>
            <a:ext cx="6858000" cy="6511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g33f2ca6daa0_0_432"/>
          <p:cNvSpPr txBox="1"/>
          <p:nvPr>
            <p:ph type="ctrTitle"/>
          </p:nvPr>
        </p:nvSpPr>
        <p:spPr>
          <a:xfrm>
            <a:off x="491854" y="1860362"/>
            <a:ext cx="5649300" cy="3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 sz="7000">
                <a:solidFill>
                  <a:srgbClr val="029600"/>
                </a:solidFill>
              </a:rPr>
              <a:t>Formato </a:t>
            </a:r>
            <a:endParaRPr sz="7000">
              <a:solidFill>
                <a:srgbClr val="0296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 sz="7000">
                <a:solidFill>
                  <a:srgbClr val="029600"/>
                </a:solidFill>
              </a:rPr>
              <a:t>Presentación</a:t>
            </a:r>
            <a:endParaRPr sz="7000">
              <a:solidFill>
                <a:srgbClr val="0296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 sz="7000">
                <a:solidFill>
                  <a:srgbClr val="029600"/>
                </a:solidFill>
              </a:rPr>
              <a:t>Color principal VERDE claro</a:t>
            </a:r>
            <a:endParaRPr sz="7000">
              <a:solidFill>
                <a:srgbClr val="029600"/>
              </a:solidFill>
            </a:endParaRPr>
          </a:p>
        </p:txBody>
      </p:sp>
      <p:pic>
        <p:nvPicPr>
          <p:cNvPr id="89" name="Google Shape;89;g33f2ca6daa0_0_432"/>
          <p:cNvPicPr preferRelativeResize="0"/>
          <p:nvPr/>
        </p:nvPicPr>
        <p:blipFill rotWithShape="1">
          <a:blip r:embed="rId3">
            <a:alphaModFix/>
          </a:blip>
          <a:srcRect b="21623" l="0" r="39276" t="21623"/>
          <a:stretch/>
        </p:blipFill>
        <p:spPr>
          <a:xfrm>
            <a:off x="7369649" y="0"/>
            <a:ext cx="61593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33f2ca6daa0_0_4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g33f2ca6daa0_0_432"/>
          <p:cNvSpPr txBox="1"/>
          <p:nvPr/>
        </p:nvSpPr>
        <p:spPr>
          <a:xfrm>
            <a:off x="1677389" y="900590"/>
            <a:ext cx="3788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lang="en-US" sz="1800" u="non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92" name="Google Shape;92;g33f2ca6daa0_0_432"/>
          <p:cNvSpPr txBox="1"/>
          <p:nvPr/>
        </p:nvSpPr>
        <p:spPr>
          <a:xfrm>
            <a:off x="1677389" y="543978"/>
            <a:ext cx="3788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lang="en-US" sz="1800" u="non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Centro Regional de apoyo al emprendimiento e innovación</a:t>
            </a:r>
            <a:endParaRPr/>
          </a:p>
        </p:txBody>
      </p:sp>
      <p:sp>
        <p:nvSpPr>
          <p:cNvPr id="248" name="Google Shape;248;p3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/>
          <p:nvPr>
            <p:ph idx="1" type="body"/>
          </p:nvPr>
        </p:nvSpPr>
        <p:spPr>
          <a:xfrm>
            <a:off x="638023" y="1823381"/>
            <a:ext cx="7732211" cy="2759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lang="en-US" sz="2500"/>
              <a:t>El Centro de Apoyo al Emprendimiento e Innovación, posee </a:t>
            </a:r>
            <a:r>
              <a:rPr b="1" lang="en-US" sz="2500"/>
              <a:t>dos vías principales en las cuales apoya a los empresarios </a:t>
            </a:r>
            <a:r>
              <a:rPr lang="en-US" sz="2500"/>
              <a:t>y </a:t>
            </a:r>
            <a:r>
              <a:rPr b="1" lang="en-US" sz="2500"/>
              <a:t>emprendedores de la región</a:t>
            </a:r>
            <a:r>
              <a:rPr lang="en-US" sz="2500"/>
              <a:t>:</a:t>
            </a:r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738161" y="3631659"/>
            <a:ext cx="4082289" cy="383823"/>
          </a:xfrm>
          <a:prstGeom prst="roundRect">
            <a:avLst>
              <a:gd fmla="val 16667" name="adj"/>
            </a:avLst>
          </a:prstGeom>
          <a:solidFill>
            <a:srgbClr val="0296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"/>
          <p:cNvSpPr txBox="1"/>
          <p:nvPr/>
        </p:nvSpPr>
        <p:spPr>
          <a:xfrm>
            <a:off x="1122631" y="3579449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Apoyo Técnico en la postulación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3" name="Google Shape;253;p3"/>
          <p:cNvSpPr txBox="1"/>
          <p:nvPr/>
        </p:nvSpPr>
        <p:spPr>
          <a:xfrm>
            <a:off x="1174196" y="4067693"/>
            <a:ext cx="5365246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3F6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1C3F60"/>
                </a:solidFill>
                <a:latin typeface="Poppins"/>
                <a:ea typeface="Poppins"/>
                <a:cs typeface="Poppins"/>
                <a:sym typeface="Poppins"/>
              </a:rPr>
              <a:t>Apoyo a fondos concursables de los fomentos productivos de los Servicios Públicos.</a:t>
            </a:r>
            <a:endParaRPr sz="1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4" name="Google Shape;254;p3"/>
          <p:cNvSpPr/>
          <p:nvPr/>
        </p:nvSpPr>
        <p:spPr>
          <a:xfrm>
            <a:off x="738161" y="4975801"/>
            <a:ext cx="4082289" cy="383823"/>
          </a:xfrm>
          <a:prstGeom prst="roundRect">
            <a:avLst>
              <a:gd fmla="val 16667" name="adj"/>
            </a:avLst>
          </a:prstGeom>
          <a:solidFill>
            <a:srgbClr val="0296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"/>
          <p:cNvSpPr txBox="1"/>
          <p:nvPr/>
        </p:nvSpPr>
        <p:spPr>
          <a:xfrm>
            <a:off x="1067630" y="4923591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Apoyo a la creación de empresas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6" name="Google Shape;256;p3"/>
          <p:cNvSpPr txBox="1"/>
          <p:nvPr/>
        </p:nvSpPr>
        <p:spPr>
          <a:xfrm>
            <a:off x="1174196" y="5411835"/>
            <a:ext cx="4481534" cy="3838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C3F6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1C3F60"/>
                </a:solidFill>
                <a:latin typeface="Poppins"/>
                <a:ea typeface="Poppins"/>
                <a:cs typeface="Poppins"/>
                <a:sym typeface="Poppins"/>
              </a:rPr>
              <a:t>Apoyo con régimen simplificado.</a:t>
            </a:r>
            <a:endParaRPr/>
          </a:p>
        </p:txBody>
      </p:sp>
      <p:sp>
        <p:nvSpPr>
          <p:cNvPr id="257" name="Google Shape;257;p3"/>
          <p:cNvSpPr/>
          <p:nvPr/>
        </p:nvSpPr>
        <p:spPr>
          <a:xfrm>
            <a:off x="6775967" y="3052903"/>
            <a:ext cx="4968026" cy="3269863"/>
          </a:xfrm>
          <a:custGeom>
            <a:rect b="b" l="l" r="r" t="t"/>
            <a:pathLst>
              <a:path extrusionOk="0" h="3855889" w="5858396">
                <a:moveTo>
                  <a:pt x="0" y="0"/>
                </a:moveTo>
                <a:lnTo>
                  <a:pt x="5858396" y="0"/>
                </a:lnTo>
                <a:lnTo>
                  <a:pt x="5858396" y="3855890"/>
                </a:lnTo>
                <a:lnTo>
                  <a:pt x="0" y="3855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3"/>
          <p:cNvSpPr/>
          <p:nvPr/>
        </p:nvSpPr>
        <p:spPr>
          <a:xfrm>
            <a:off x="683160" y="3605553"/>
            <a:ext cx="436034" cy="436034"/>
          </a:xfrm>
          <a:prstGeom prst="ellipse">
            <a:avLst/>
          </a:prstGeom>
          <a:solidFill>
            <a:srgbClr val="0296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259" name="Google Shape;259;p3"/>
          <p:cNvSpPr/>
          <p:nvPr/>
        </p:nvSpPr>
        <p:spPr>
          <a:xfrm>
            <a:off x="683160" y="4943465"/>
            <a:ext cx="436034" cy="436034"/>
          </a:xfrm>
          <a:prstGeom prst="ellipse">
            <a:avLst/>
          </a:prstGeom>
          <a:solidFill>
            <a:srgbClr val="0296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Programas de Financiamiento</a:t>
            </a:r>
            <a:endParaRPr/>
          </a:p>
        </p:txBody>
      </p:sp>
      <p:sp>
        <p:nvSpPr>
          <p:cNvPr id="265" name="Google Shape;265;p4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"/>
          <p:cNvSpPr txBox="1"/>
          <p:nvPr>
            <p:ph idx="1" type="body"/>
          </p:nvPr>
        </p:nvSpPr>
        <p:spPr>
          <a:xfrm>
            <a:off x="638023" y="1823382"/>
            <a:ext cx="7732211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Fomento Los Rios:</a:t>
            </a:r>
            <a:endParaRPr/>
          </a:p>
        </p:txBody>
      </p:sp>
      <p:sp>
        <p:nvSpPr>
          <p:cNvPr id="268" name="Google Shape;268;p4"/>
          <p:cNvSpPr/>
          <p:nvPr/>
        </p:nvSpPr>
        <p:spPr>
          <a:xfrm>
            <a:off x="738162" y="2506486"/>
            <a:ext cx="4162901" cy="383823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"/>
          <p:cNvSpPr txBox="1"/>
          <p:nvPr/>
        </p:nvSpPr>
        <p:spPr>
          <a:xfrm>
            <a:off x="1122631" y="2454276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Capital Semilla Emprende</a:t>
            </a:r>
            <a:endParaRPr b="1" sz="18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683160" y="2480380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271" name="Google Shape;271;p4"/>
          <p:cNvSpPr/>
          <p:nvPr/>
        </p:nvSpPr>
        <p:spPr>
          <a:xfrm>
            <a:off x="5540837" y="2414584"/>
            <a:ext cx="3500204" cy="336973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8932" l="-7216" r="-7214" t="-2779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738161" y="3047098"/>
            <a:ext cx="4162901" cy="383823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"/>
          <p:cNvSpPr txBox="1"/>
          <p:nvPr/>
        </p:nvSpPr>
        <p:spPr>
          <a:xfrm>
            <a:off x="1122631" y="3011666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Capital Abeja Emprende</a:t>
            </a:r>
            <a:endParaRPr b="1" sz="18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683160" y="3020992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275" name="Google Shape;275;p4"/>
          <p:cNvSpPr/>
          <p:nvPr/>
        </p:nvSpPr>
        <p:spPr>
          <a:xfrm>
            <a:off x="893618" y="3583165"/>
            <a:ext cx="3981832" cy="681491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"/>
          <p:cNvSpPr txBox="1"/>
          <p:nvPr/>
        </p:nvSpPr>
        <p:spPr>
          <a:xfrm>
            <a:off x="1122630" y="3530954"/>
            <a:ext cx="2773961" cy="10088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Crece: Fondo de Desarrollo de Negocio</a:t>
            </a:r>
            <a:endParaRPr/>
          </a:p>
        </p:txBody>
      </p:sp>
      <p:sp>
        <p:nvSpPr>
          <p:cNvPr id="277" name="Google Shape;277;p4"/>
          <p:cNvSpPr/>
          <p:nvPr/>
        </p:nvSpPr>
        <p:spPr>
          <a:xfrm>
            <a:off x="683160" y="3557059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278" name="Google Shape;278;p4"/>
          <p:cNvSpPr/>
          <p:nvPr/>
        </p:nvSpPr>
        <p:spPr>
          <a:xfrm>
            <a:off x="893618" y="4431166"/>
            <a:ext cx="3981832" cy="821895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"/>
          <p:cNvSpPr txBox="1"/>
          <p:nvPr/>
        </p:nvSpPr>
        <p:spPr>
          <a:xfrm>
            <a:off x="1122630" y="4457604"/>
            <a:ext cx="3752820" cy="821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Fondo de Fortalecimiento Gremial y Cooperativo (ASOCIATIVO)</a:t>
            </a:r>
            <a:endParaRPr/>
          </a:p>
        </p:txBody>
      </p:sp>
      <p:sp>
        <p:nvSpPr>
          <p:cNvPr id="280" name="Google Shape;280;p4"/>
          <p:cNvSpPr/>
          <p:nvPr/>
        </p:nvSpPr>
        <p:spPr>
          <a:xfrm>
            <a:off x="683160" y="4405060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281" name="Google Shape;281;p4"/>
          <p:cNvSpPr/>
          <p:nvPr/>
        </p:nvSpPr>
        <p:spPr>
          <a:xfrm>
            <a:off x="738161" y="5426791"/>
            <a:ext cx="4162901" cy="383823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4"/>
          <p:cNvSpPr txBox="1"/>
          <p:nvPr/>
        </p:nvSpPr>
        <p:spPr>
          <a:xfrm>
            <a:off x="1122631" y="5374581"/>
            <a:ext cx="3752820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Ferias Libres</a:t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3" name="Google Shape;283;p4"/>
          <p:cNvSpPr/>
          <p:nvPr/>
        </p:nvSpPr>
        <p:spPr>
          <a:xfrm>
            <a:off x="683160" y="5400685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Programas de Financiamiento</a:t>
            </a:r>
            <a:endParaRPr/>
          </a:p>
        </p:txBody>
      </p:sp>
      <p:sp>
        <p:nvSpPr>
          <p:cNvPr id="289" name="Google Shape;289;p5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5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5"/>
          <p:cNvSpPr txBox="1"/>
          <p:nvPr>
            <p:ph idx="1" type="body"/>
          </p:nvPr>
        </p:nvSpPr>
        <p:spPr>
          <a:xfrm>
            <a:off x="638023" y="1823382"/>
            <a:ext cx="7732211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Conadi:</a:t>
            </a:r>
            <a:endParaRPr/>
          </a:p>
        </p:txBody>
      </p:sp>
      <p:sp>
        <p:nvSpPr>
          <p:cNvPr id="292" name="Google Shape;292;p5"/>
          <p:cNvSpPr/>
          <p:nvPr/>
        </p:nvSpPr>
        <p:spPr>
          <a:xfrm>
            <a:off x="893618" y="2580668"/>
            <a:ext cx="3195963" cy="821895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5"/>
          <p:cNvSpPr txBox="1"/>
          <p:nvPr/>
        </p:nvSpPr>
        <p:spPr>
          <a:xfrm>
            <a:off x="1122630" y="2607106"/>
            <a:ext cx="2966951" cy="821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Concurso Microempresa Urbana Indígenaa</a:t>
            </a:r>
            <a:endParaRPr/>
          </a:p>
        </p:txBody>
      </p:sp>
      <p:sp>
        <p:nvSpPr>
          <p:cNvPr id="294" name="Google Shape;294;p5"/>
          <p:cNvSpPr/>
          <p:nvPr/>
        </p:nvSpPr>
        <p:spPr>
          <a:xfrm>
            <a:off x="683160" y="2554562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295" name="Google Shape;295;p5"/>
          <p:cNvSpPr/>
          <p:nvPr/>
        </p:nvSpPr>
        <p:spPr>
          <a:xfrm>
            <a:off x="4875450" y="2640001"/>
            <a:ext cx="2966951" cy="2966951"/>
          </a:xfrm>
          <a:custGeom>
            <a:rect b="b" l="l" r="r" t="t"/>
            <a:pathLst>
              <a:path extrusionOk="0" h="6272530" w="6272530">
                <a:moveTo>
                  <a:pt x="0" y="0"/>
                </a:moveTo>
                <a:lnTo>
                  <a:pt x="6272530" y="0"/>
                </a:lnTo>
                <a:lnTo>
                  <a:pt x="6272530" y="6272530"/>
                </a:lnTo>
                <a:lnTo>
                  <a:pt x="0" y="62725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"/>
          <p:cNvSpPr/>
          <p:nvPr/>
        </p:nvSpPr>
        <p:spPr>
          <a:xfrm>
            <a:off x="893618" y="3677948"/>
            <a:ext cx="3195963" cy="821895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"/>
          <p:cNvSpPr txBox="1"/>
          <p:nvPr/>
        </p:nvSpPr>
        <p:spPr>
          <a:xfrm>
            <a:off x="1122630" y="3704386"/>
            <a:ext cx="3752820" cy="821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Concurso Microempresa </a:t>
            </a:r>
            <a:b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Rural Indígena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683160" y="3651842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299" name="Google Shape;299;p5"/>
          <p:cNvSpPr/>
          <p:nvPr/>
        </p:nvSpPr>
        <p:spPr>
          <a:xfrm>
            <a:off x="893618" y="4758602"/>
            <a:ext cx="3195963" cy="821895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"/>
          <p:cNvSpPr txBox="1"/>
          <p:nvPr/>
        </p:nvSpPr>
        <p:spPr>
          <a:xfrm>
            <a:off x="1122630" y="4785040"/>
            <a:ext cx="2966951" cy="821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Concurso Iniciativas Turísticas Indígenas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1" name="Google Shape;301;p5"/>
          <p:cNvSpPr/>
          <p:nvPr/>
        </p:nvSpPr>
        <p:spPr>
          <a:xfrm>
            <a:off x="683160" y="4732496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3f2ca6daa0_0_279"/>
          <p:cNvSpPr txBox="1"/>
          <p:nvPr/>
        </p:nvSpPr>
        <p:spPr>
          <a:xfrm>
            <a:off x="11582568" y="6395968"/>
            <a:ext cx="4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900" u="none" cap="none" strike="noStrike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900" u="none" cap="none" strike="noStrike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&#10;&#10;Descripción generada automáticamente" id="307" name="Google Shape;307;g33f2ca6daa0_0_279"/>
          <p:cNvPicPr preferRelativeResize="0"/>
          <p:nvPr/>
        </p:nvPicPr>
        <p:blipFill rotWithShape="1">
          <a:blip r:embed="rId3">
            <a:alphaModFix/>
          </a:blip>
          <a:srcRect b="35040" l="7593" r="52142" t="25236"/>
          <a:stretch/>
        </p:blipFill>
        <p:spPr>
          <a:xfrm>
            <a:off x="439025" y="529620"/>
            <a:ext cx="2041251" cy="1238498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33f2ca6daa0_0_279"/>
          <p:cNvSpPr txBox="1"/>
          <p:nvPr/>
        </p:nvSpPr>
        <p:spPr>
          <a:xfrm>
            <a:off x="11582568" y="6395968"/>
            <a:ext cx="4293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3f2ca6daa0_0_279"/>
          <p:cNvSpPr txBox="1"/>
          <p:nvPr>
            <p:ph idx="1" type="body"/>
          </p:nvPr>
        </p:nvSpPr>
        <p:spPr>
          <a:xfrm>
            <a:off x="3949375" y="1763823"/>
            <a:ext cx="7732200" cy="38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+400 integrantes de sector privado, público y academia</a:t>
            </a:r>
            <a:endParaRPr sz="2100"/>
          </a:p>
          <a:p>
            <a:pPr indent="-3619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Comunicación bidireccional con sectores productivos y polos de interés</a:t>
            </a:r>
            <a:endParaRPr sz="2100"/>
          </a:p>
          <a:p>
            <a:pPr indent="-3619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Impulsar articulación, colaboración &amp; internacionalización</a:t>
            </a:r>
            <a:endParaRPr sz="2100"/>
          </a:p>
          <a:p>
            <a:pPr indent="-36195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Coordinación con terceros</a:t>
            </a:r>
            <a:endParaRPr sz="2100"/>
          </a:p>
        </p:txBody>
      </p:sp>
      <p:pic>
        <p:nvPicPr>
          <p:cNvPr id="310" name="Google Shape;310;g33f2ca6daa0_0_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9794" y="4056125"/>
            <a:ext cx="1309000" cy="13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33f2ca6daa0_0_2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0000" y="4056120"/>
            <a:ext cx="1810594" cy="264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33f2ca6daa0_0_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11800" y="4056125"/>
            <a:ext cx="1780213" cy="2649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g33f2ca6daa0_0_279"/>
          <p:cNvGrpSpPr/>
          <p:nvPr/>
        </p:nvGrpSpPr>
        <p:grpSpPr>
          <a:xfrm>
            <a:off x="591437" y="2170123"/>
            <a:ext cx="2848200" cy="383700"/>
            <a:chOff x="591437" y="2170123"/>
            <a:chExt cx="2848200" cy="383700"/>
          </a:xfrm>
        </p:grpSpPr>
        <p:sp>
          <p:nvSpPr>
            <p:cNvPr id="314" name="Google Shape;314;g33f2ca6daa0_0_279"/>
            <p:cNvSpPr/>
            <p:nvPr/>
          </p:nvSpPr>
          <p:spPr>
            <a:xfrm>
              <a:off x="591437" y="2170123"/>
              <a:ext cx="2848200" cy="383700"/>
            </a:xfrm>
            <a:prstGeom prst="roundRect">
              <a:avLst>
                <a:gd fmla="val 16667" name="adj"/>
              </a:avLst>
            </a:prstGeom>
            <a:solidFill>
              <a:srgbClr val="159FE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g33f2ca6daa0_0_279"/>
            <p:cNvSpPr txBox="1"/>
            <p:nvPr/>
          </p:nvSpPr>
          <p:spPr>
            <a:xfrm>
              <a:off x="591437" y="2179425"/>
              <a:ext cx="277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85000"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  <a:latin typeface="PT Sans"/>
                  <a:ea typeface="PT Sans"/>
                  <a:cs typeface="PT Sans"/>
                  <a:sym typeface="PT Sans"/>
                </a:rPr>
                <a:t>Centro de Emprendimiento</a:t>
              </a:r>
              <a:endParaRPr sz="20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grpSp>
        <p:nvGrpSpPr>
          <p:cNvPr id="316" name="Google Shape;316;g33f2ca6daa0_0_279"/>
          <p:cNvGrpSpPr/>
          <p:nvPr/>
        </p:nvGrpSpPr>
        <p:grpSpPr>
          <a:xfrm>
            <a:off x="591437" y="2622982"/>
            <a:ext cx="2848200" cy="383700"/>
            <a:chOff x="591437" y="2605620"/>
            <a:chExt cx="2848200" cy="383700"/>
          </a:xfrm>
        </p:grpSpPr>
        <p:sp>
          <p:nvSpPr>
            <p:cNvPr id="317" name="Google Shape;317;g33f2ca6daa0_0_279"/>
            <p:cNvSpPr/>
            <p:nvPr/>
          </p:nvSpPr>
          <p:spPr>
            <a:xfrm>
              <a:off x="591437" y="2605620"/>
              <a:ext cx="2848200" cy="383700"/>
            </a:xfrm>
            <a:prstGeom prst="roundRect">
              <a:avLst>
                <a:gd fmla="val 16667" name="adj"/>
              </a:avLst>
            </a:prstGeom>
            <a:solidFill>
              <a:srgbClr val="159FE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g33f2ca6daa0_0_279"/>
            <p:cNvSpPr txBox="1"/>
            <p:nvPr/>
          </p:nvSpPr>
          <p:spPr>
            <a:xfrm>
              <a:off x="591437" y="2614922"/>
              <a:ext cx="277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85000"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  <a:latin typeface="PT Sans"/>
                  <a:ea typeface="PT Sans"/>
                  <a:cs typeface="PT Sans"/>
                  <a:sym typeface="PT Sans"/>
                </a:rPr>
                <a:t>Foco en territorios</a:t>
              </a:r>
              <a:endParaRPr sz="20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grpSp>
        <p:nvGrpSpPr>
          <p:cNvPr id="319" name="Google Shape;319;g33f2ca6daa0_0_279"/>
          <p:cNvGrpSpPr/>
          <p:nvPr/>
        </p:nvGrpSpPr>
        <p:grpSpPr>
          <a:xfrm>
            <a:off x="591437" y="3075842"/>
            <a:ext cx="2848200" cy="383700"/>
            <a:chOff x="591437" y="3062820"/>
            <a:chExt cx="2848200" cy="383700"/>
          </a:xfrm>
        </p:grpSpPr>
        <p:sp>
          <p:nvSpPr>
            <p:cNvPr id="320" name="Google Shape;320;g33f2ca6daa0_0_279"/>
            <p:cNvSpPr/>
            <p:nvPr/>
          </p:nvSpPr>
          <p:spPr>
            <a:xfrm>
              <a:off x="591437" y="3062820"/>
              <a:ext cx="2848200" cy="383700"/>
            </a:xfrm>
            <a:prstGeom prst="roundRect">
              <a:avLst>
                <a:gd fmla="val 16667" name="adj"/>
              </a:avLst>
            </a:prstGeom>
            <a:solidFill>
              <a:srgbClr val="159FE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g33f2ca6daa0_0_279"/>
            <p:cNvSpPr txBox="1"/>
            <p:nvPr/>
          </p:nvSpPr>
          <p:spPr>
            <a:xfrm>
              <a:off x="591437" y="3072122"/>
              <a:ext cx="277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85000"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  <a:latin typeface="PT Sans"/>
                  <a:ea typeface="PT Sans"/>
                  <a:cs typeface="PT Sans"/>
                  <a:sym typeface="PT Sans"/>
                </a:rPr>
                <a:t>Gestión de Innovación</a:t>
              </a:r>
              <a:endParaRPr sz="20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grpSp>
        <p:nvGrpSpPr>
          <p:cNvPr id="322" name="Google Shape;322;g33f2ca6daa0_0_279"/>
          <p:cNvGrpSpPr/>
          <p:nvPr/>
        </p:nvGrpSpPr>
        <p:grpSpPr>
          <a:xfrm>
            <a:off x="591437" y="3528701"/>
            <a:ext cx="2848200" cy="383700"/>
            <a:chOff x="591437" y="3520020"/>
            <a:chExt cx="2848200" cy="383700"/>
          </a:xfrm>
        </p:grpSpPr>
        <p:sp>
          <p:nvSpPr>
            <p:cNvPr id="323" name="Google Shape;323;g33f2ca6daa0_0_279"/>
            <p:cNvSpPr/>
            <p:nvPr/>
          </p:nvSpPr>
          <p:spPr>
            <a:xfrm>
              <a:off x="591437" y="3520020"/>
              <a:ext cx="2848200" cy="383700"/>
            </a:xfrm>
            <a:prstGeom prst="roundRect">
              <a:avLst>
                <a:gd fmla="val 16667" name="adj"/>
              </a:avLst>
            </a:prstGeom>
            <a:solidFill>
              <a:srgbClr val="159FE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g33f2ca6daa0_0_279"/>
            <p:cNvSpPr txBox="1"/>
            <p:nvPr/>
          </p:nvSpPr>
          <p:spPr>
            <a:xfrm>
              <a:off x="591437" y="3529322"/>
              <a:ext cx="277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 fontScale="85000"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  <a:latin typeface="PT Sans"/>
                  <a:ea typeface="PT Sans"/>
                  <a:cs typeface="PT Sans"/>
                  <a:sym typeface="PT Sans"/>
                </a:rPr>
                <a:t>Ecosistema I+E Regional</a:t>
              </a:r>
              <a:endParaRPr sz="20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Programas de </a:t>
            </a:r>
            <a:br>
              <a:rPr lang="en-US"/>
            </a:br>
            <a:r>
              <a:rPr lang="en-US"/>
              <a:t>Financiamiento Asociativo</a:t>
            </a:r>
            <a:endParaRPr/>
          </a:p>
        </p:txBody>
      </p:sp>
      <p:sp>
        <p:nvSpPr>
          <p:cNvPr id="330" name="Google Shape;330;p6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6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6"/>
          <p:cNvSpPr txBox="1"/>
          <p:nvPr>
            <p:ph idx="1" type="body"/>
          </p:nvPr>
        </p:nvSpPr>
        <p:spPr>
          <a:xfrm>
            <a:off x="638023" y="1823382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Fondos Concursables del Ministerio Secretaría General de Gobierno (funcional):</a:t>
            </a:r>
            <a:endParaRPr/>
          </a:p>
        </p:txBody>
      </p:sp>
      <p:sp>
        <p:nvSpPr>
          <p:cNvPr id="333" name="Google Shape;333;p6"/>
          <p:cNvSpPr/>
          <p:nvPr/>
        </p:nvSpPr>
        <p:spPr>
          <a:xfrm>
            <a:off x="893618" y="3112682"/>
            <a:ext cx="3794760" cy="821895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6"/>
          <p:cNvSpPr txBox="1"/>
          <p:nvPr/>
        </p:nvSpPr>
        <p:spPr>
          <a:xfrm>
            <a:off x="1122630" y="3139120"/>
            <a:ext cx="3565748" cy="821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Fondo de Fomento de Medios de Comunicación Social</a:t>
            </a:r>
            <a:endParaRPr/>
          </a:p>
        </p:txBody>
      </p:sp>
      <p:sp>
        <p:nvSpPr>
          <p:cNvPr id="335" name="Google Shape;335;p6"/>
          <p:cNvSpPr/>
          <p:nvPr/>
        </p:nvSpPr>
        <p:spPr>
          <a:xfrm>
            <a:off x="683160" y="3086576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336" name="Google Shape;336;p6"/>
          <p:cNvSpPr/>
          <p:nvPr/>
        </p:nvSpPr>
        <p:spPr>
          <a:xfrm>
            <a:off x="6096000" y="3016983"/>
            <a:ext cx="3212254" cy="2910672"/>
          </a:xfrm>
          <a:custGeom>
            <a:rect b="b" l="l" r="r" t="t"/>
            <a:pathLst>
              <a:path extrusionOk="0" h="5726557" w="6319901">
                <a:moveTo>
                  <a:pt x="0" y="0"/>
                </a:moveTo>
                <a:lnTo>
                  <a:pt x="6319901" y="0"/>
                </a:lnTo>
                <a:lnTo>
                  <a:pt x="6319901" y="5726557"/>
                </a:lnTo>
                <a:lnTo>
                  <a:pt x="0" y="5726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6"/>
          <p:cNvSpPr/>
          <p:nvPr/>
        </p:nvSpPr>
        <p:spPr>
          <a:xfrm>
            <a:off x="893618" y="4342966"/>
            <a:ext cx="3794760" cy="1204178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6"/>
          <p:cNvSpPr txBox="1"/>
          <p:nvPr/>
        </p:nvSpPr>
        <p:spPr>
          <a:xfrm>
            <a:off x="1122630" y="4369404"/>
            <a:ext cx="3565748" cy="8218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Fondo de Fortalecimiento de las Organizaciones de Interés Público                        </a:t>
            </a:r>
            <a:r>
              <a:rPr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(sin antigüedad)</a:t>
            </a:r>
            <a:endParaRPr/>
          </a:p>
        </p:txBody>
      </p:sp>
      <p:sp>
        <p:nvSpPr>
          <p:cNvPr id="339" name="Google Shape;339;p6"/>
          <p:cNvSpPr/>
          <p:nvPr/>
        </p:nvSpPr>
        <p:spPr>
          <a:xfrm>
            <a:off x="683160" y="4316860"/>
            <a:ext cx="436034" cy="436034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7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7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7"/>
          <p:cNvSpPr txBox="1"/>
          <p:nvPr>
            <p:ph idx="1" type="body"/>
          </p:nvPr>
        </p:nvSpPr>
        <p:spPr>
          <a:xfrm>
            <a:off x="638024" y="2117888"/>
            <a:ext cx="6773430" cy="631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Fondo de Fortalecimiento de las Organizaciones de Interés Público: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347" name="Google Shape;347;p7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Programas de </a:t>
            </a:r>
            <a:br>
              <a:rPr lang="en-US"/>
            </a:br>
            <a:r>
              <a:rPr lang="en-US"/>
              <a:t>Financiamiento</a:t>
            </a:r>
            <a:endParaRPr/>
          </a:p>
        </p:txBody>
      </p:sp>
      <p:sp>
        <p:nvSpPr>
          <p:cNvPr id="348" name="Google Shape;348;p7"/>
          <p:cNvSpPr txBox="1"/>
          <p:nvPr/>
        </p:nvSpPr>
        <p:spPr>
          <a:xfrm>
            <a:off x="647305" y="3234872"/>
            <a:ext cx="7269473" cy="2508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El objetivo del FFOIP, es el de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fortalecer a las organizaciones de interés público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 cuya finalidad sea la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promoción del interés general 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en materia de derechos de la ciudadanía, asistencia social, educación, salud, medio ambiente, o cualquiera otra de bien común, en especial las que recurren al voluntariado.    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8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Programas de </a:t>
            </a:r>
            <a:br>
              <a:rPr lang="en-US"/>
            </a:br>
            <a:r>
              <a:rPr lang="en-US"/>
              <a:t>Financiamiento Asociativo</a:t>
            </a:r>
            <a:endParaRPr/>
          </a:p>
        </p:txBody>
      </p:sp>
      <p:sp>
        <p:nvSpPr>
          <p:cNvPr id="354" name="Google Shape;354;p8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8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8"/>
          <p:cNvSpPr txBox="1"/>
          <p:nvPr>
            <p:ph idx="1" type="body"/>
          </p:nvPr>
        </p:nvSpPr>
        <p:spPr>
          <a:xfrm>
            <a:off x="638024" y="2117888"/>
            <a:ext cx="5278682" cy="631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Fondo Social Presidente de la </a:t>
            </a:r>
            <a:r>
              <a:rPr b="1" lang="en-US" sz="2500"/>
              <a:t>República</a:t>
            </a:r>
            <a:r>
              <a:rPr b="1" lang="en-US" sz="2500"/>
              <a:t> (funcional):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357" name="Google Shape;357;p8"/>
          <p:cNvSpPr txBox="1"/>
          <p:nvPr/>
        </p:nvSpPr>
        <p:spPr>
          <a:xfrm>
            <a:off x="647305" y="3234872"/>
            <a:ext cx="7269473" cy="2508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Contribuye directamente a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potenciar organizaciones territoriales,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 además de otras instituciones sin fines de lucro,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construyendo y aumentando el tejido social, potenciando la participación ciudadana y contribuyendo a la vulnerabilidad social de una comunidad o territorio.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9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8% FNDR GORE Los Ríos</a:t>
            </a:r>
            <a:endParaRPr/>
          </a:p>
        </p:txBody>
      </p:sp>
      <p:sp>
        <p:nvSpPr>
          <p:cNvPr id="363" name="Google Shape;363;p9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9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9"/>
          <p:cNvSpPr txBox="1"/>
          <p:nvPr>
            <p:ph idx="1" type="body"/>
          </p:nvPr>
        </p:nvSpPr>
        <p:spPr>
          <a:xfrm>
            <a:off x="638024" y="2117888"/>
            <a:ext cx="5278682" cy="631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El Fondo Nacional de Desarrollo Regional (F.N.D.R):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366" name="Google Shape;366;p9"/>
          <p:cNvSpPr txBox="1"/>
          <p:nvPr/>
        </p:nvSpPr>
        <p:spPr>
          <a:xfrm>
            <a:off x="647305" y="3234872"/>
            <a:ext cx="4839095" cy="2508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Son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asignaciones anuales de recursos 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que recibe el Gobierno Regional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para subvencionar actividades y/o iniciativas 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referentes a Adultos Mayores, Equidad de Género, Medio Ambiente, Cultura, Deporte y Social/Seguridad.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67" name="Google Shape;367;p9"/>
          <p:cNvSpPr txBox="1"/>
          <p:nvPr/>
        </p:nvSpPr>
        <p:spPr>
          <a:xfrm>
            <a:off x="5604315" y="3234872"/>
            <a:ext cx="4839095" cy="2508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Podrán postular a este trámite 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municipios, instituciones públicas y asociaciones de privados sin fines de lucro, con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más de dos años de vigencia 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legal,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cuyo proyecto permita entregar mejoras a la calidad de vida de los ciudadanos.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0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8% FNDR GORE Los Ríos</a:t>
            </a:r>
            <a:endParaRPr/>
          </a:p>
        </p:txBody>
      </p:sp>
      <p:sp>
        <p:nvSpPr>
          <p:cNvPr id="373" name="Google Shape;373;p10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0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0"/>
          <p:cNvSpPr/>
          <p:nvPr/>
        </p:nvSpPr>
        <p:spPr>
          <a:xfrm>
            <a:off x="800155" y="1733108"/>
            <a:ext cx="5357838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0"/>
          <p:cNvSpPr txBox="1"/>
          <p:nvPr/>
        </p:nvSpPr>
        <p:spPr>
          <a:xfrm>
            <a:off x="1361311" y="1707001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Concurso Fondo Seguridad Ciudadana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7" name="Google Shape;377;p10"/>
          <p:cNvSpPr/>
          <p:nvPr/>
        </p:nvSpPr>
        <p:spPr>
          <a:xfrm>
            <a:off x="698657" y="1707001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378" name="Google Shape;378;p10"/>
          <p:cNvSpPr/>
          <p:nvPr/>
        </p:nvSpPr>
        <p:spPr>
          <a:xfrm>
            <a:off x="800155" y="2523521"/>
            <a:ext cx="5357838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0"/>
          <p:cNvSpPr txBox="1"/>
          <p:nvPr/>
        </p:nvSpPr>
        <p:spPr>
          <a:xfrm>
            <a:off x="1361311" y="2497414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Concurso Fondo Medio Ambiente</a:t>
            </a:r>
            <a:endParaRPr sz="2000">
              <a:solidFill>
                <a:srgbClr val="000000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0" name="Google Shape;380;p10"/>
          <p:cNvSpPr/>
          <p:nvPr/>
        </p:nvSpPr>
        <p:spPr>
          <a:xfrm>
            <a:off x="698657" y="2497414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381" name="Google Shape;381;p10"/>
          <p:cNvSpPr/>
          <p:nvPr/>
        </p:nvSpPr>
        <p:spPr>
          <a:xfrm>
            <a:off x="800155" y="3360428"/>
            <a:ext cx="5357838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0"/>
          <p:cNvSpPr txBox="1"/>
          <p:nvPr/>
        </p:nvSpPr>
        <p:spPr>
          <a:xfrm>
            <a:off x="1361311" y="3334321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Concurso Fondo Social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3" name="Google Shape;383;p10"/>
          <p:cNvSpPr/>
          <p:nvPr/>
        </p:nvSpPr>
        <p:spPr>
          <a:xfrm>
            <a:off x="698657" y="3334321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384" name="Google Shape;384;p10"/>
          <p:cNvSpPr/>
          <p:nvPr/>
        </p:nvSpPr>
        <p:spPr>
          <a:xfrm>
            <a:off x="800155" y="4181838"/>
            <a:ext cx="5357838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0"/>
          <p:cNvSpPr txBox="1"/>
          <p:nvPr/>
        </p:nvSpPr>
        <p:spPr>
          <a:xfrm>
            <a:off x="1361311" y="4155731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Concurso Fondo Deporte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6" name="Google Shape;386;p10"/>
          <p:cNvSpPr/>
          <p:nvPr/>
        </p:nvSpPr>
        <p:spPr>
          <a:xfrm>
            <a:off x="698657" y="4155731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387" name="Google Shape;387;p10"/>
          <p:cNvSpPr/>
          <p:nvPr/>
        </p:nvSpPr>
        <p:spPr>
          <a:xfrm>
            <a:off x="800155" y="5034244"/>
            <a:ext cx="5357838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0"/>
          <p:cNvSpPr txBox="1"/>
          <p:nvPr/>
        </p:nvSpPr>
        <p:spPr>
          <a:xfrm>
            <a:off x="1361311" y="5008137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Concurso Fondo Cultura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9" name="Google Shape;389;p10"/>
          <p:cNvSpPr/>
          <p:nvPr/>
        </p:nvSpPr>
        <p:spPr>
          <a:xfrm>
            <a:off x="698657" y="5008137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¿Cómo postular? </a:t>
            </a:r>
            <a:br>
              <a:rPr lang="en-US"/>
            </a:br>
            <a:endParaRPr/>
          </a:p>
        </p:txBody>
      </p:sp>
      <p:sp>
        <p:nvSpPr>
          <p:cNvPr id="395" name="Google Shape;395;p11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1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1"/>
          <p:cNvSpPr txBox="1"/>
          <p:nvPr>
            <p:ph idx="1" type="body"/>
          </p:nvPr>
        </p:nvSpPr>
        <p:spPr>
          <a:xfrm>
            <a:off x="638024" y="1518125"/>
            <a:ext cx="5278682" cy="6310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100"/>
              <a:buNone/>
            </a:pPr>
            <a:r>
              <a:rPr b="1" lang="en-US" sz="2100"/>
              <a:t>Postulaciones llamado Regional en:</a:t>
            </a:r>
            <a:endParaRPr/>
          </a:p>
        </p:txBody>
      </p:sp>
      <p:sp>
        <p:nvSpPr>
          <p:cNvPr id="398" name="Google Shape;398;p11"/>
          <p:cNvSpPr txBox="1"/>
          <p:nvPr/>
        </p:nvSpPr>
        <p:spPr>
          <a:xfrm>
            <a:off x="638024" y="2630717"/>
            <a:ext cx="5278682" cy="839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100"/>
              <a:buFont typeface="Arial"/>
              <a:buNone/>
            </a:pPr>
            <a:r>
              <a:rPr b="1" lang="en-US" sz="21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Postulaciones en (formulario papel):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9" name="Google Shape;399;p11"/>
          <p:cNvSpPr txBox="1"/>
          <p:nvPr/>
        </p:nvSpPr>
        <p:spPr>
          <a:xfrm>
            <a:off x="647305" y="2954635"/>
            <a:ext cx="3518295" cy="839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rgbClr val="029600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www.conadi.cl</a:t>
            </a:r>
            <a:endParaRPr sz="2000">
              <a:solidFill>
                <a:srgbClr val="0296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0" name="Google Shape;400;p11"/>
          <p:cNvSpPr txBox="1"/>
          <p:nvPr/>
        </p:nvSpPr>
        <p:spPr>
          <a:xfrm>
            <a:off x="638024" y="3664631"/>
            <a:ext cx="5278682" cy="1636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100"/>
              <a:buFont typeface="Arial"/>
              <a:buNone/>
            </a:pPr>
            <a:r>
              <a:rPr b="1" lang="en-US" sz="21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Sercotec llamado Nacional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100"/>
              <a:buFont typeface="Arial"/>
              <a:buNone/>
            </a:pPr>
            <a:r>
              <a:t/>
            </a:r>
            <a:endParaRPr b="1" sz="21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1" name="Google Shape;401;p11"/>
          <p:cNvSpPr txBox="1"/>
          <p:nvPr/>
        </p:nvSpPr>
        <p:spPr>
          <a:xfrm>
            <a:off x="647305" y="3993669"/>
            <a:ext cx="4348765" cy="542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rgbClr val="029600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www.energia.gob.cl/maslenaseca</a:t>
            </a:r>
            <a:endParaRPr sz="2000">
              <a:solidFill>
                <a:srgbClr val="0296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2" name="Google Shape;402;p11"/>
          <p:cNvSpPr txBox="1"/>
          <p:nvPr/>
        </p:nvSpPr>
        <p:spPr>
          <a:xfrm>
            <a:off x="647305" y="1917177"/>
            <a:ext cx="3518295" cy="6310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rgbClr val="029600"/>
                </a:solidFill>
                <a:latin typeface="Catamaran"/>
                <a:ea typeface="Catamaran"/>
                <a:cs typeface="Catamaran"/>
                <a:sym typeface="Catamaran"/>
              </a:rPr>
              <a:t>www.fomentolosrios.cl </a:t>
            </a:r>
            <a:endParaRPr/>
          </a:p>
        </p:txBody>
      </p:sp>
      <p:sp>
        <p:nvSpPr>
          <p:cNvPr id="403" name="Google Shape;403;p11"/>
          <p:cNvSpPr txBox="1"/>
          <p:nvPr/>
        </p:nvSpPr>
        <p:spPr>
          <a:xfrm>
            <a:off x="638024" y="4810311"/>
            <a:ext cx="5278682" cy="180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100"/>
              <a:buFont typeface="Arial"/>
              <a:buNone/>
            </a:pPr>
            <a:r>
              <a:rPr b="1" lang="en-US" sz="21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Postulación en (formulario papel):</a:t>
            </a:r>
            <a:endParaRPr/>
          </a:p>
        </p:txBody>
      </p:sp>
      <p:sp>
        <p:nvSpPr>
          <p:cNvPr id="404" name="Google Shape;404;p11"/>
          <p:cNvSpPr txBox="1"/>
          <p:nvPr/>
        </p:nvSpPr>
        <p:spPr>
          <a:xfrm>
            <a:off x="647305" y="5221190"/>
            <a:ext cx="4348765" cy="1636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rgbClr val="029600"/>
                </a:solidFill>
                <a:latin typeface="Catamaran"/>
                <a:ea typeface="Catamaran"/>
                <a:cs typeface="Catamaran"/>
                <a:sym typeface="Catamaran"/>
              </a:rPr>
              <a:t>www.energia.gob.cl/maslenaseca</a:t>
            </a:r>
            <a:endParaRPr sz="2000">
              <a:solidFill>
                <a:srgbClr val="0296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5" name="Google Shape;405;p11"/>
          <p:cNvSpPr txBox="1"/>
          <p:nvPr/>
        </p:nvSpPr>
        <p:spPr>
          <a:xfrm>
            <a:off x="5952125" y="1540224"/>
            <a:ext cx="5278682" cy="1800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100"/>
              <a:buFont typeface="Arial"/>
              <a:buNone/>
            </a:pPr>
            <a:r>
              <a:rPr b="1" lang="en-US" sz="21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Página del Fosis: </a:t>
            </a:r>
            <a:endParaRPr b="1" sz="21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6" name="Google Shape;406;p11"/>
          <p:cNvSpPr txBox="1"/>
          <p:nvPr/>
        </p:nvSpPr>
        <p:spPr>
          <a:xfrm>
            <a:off x="5961406" y="1951103"/>
            <a:ext cx="4348765" cy="1636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rgbClr val="029600"/>
                </a:solidFill>
                <a:latin typeface="Catamaran"/>
                <a:ea typeface="Catamaran"/>
                <a:cs typeface="Catamaran"/>
                <a:sym typeface="Catamaran"/>
              </a:rPr>
              <a:t>www.fosis.gob.cl</a:t>
            </a:r>
            <a:endParaRPr sz="2000" u="sng">
              <a:solidFill>
                <a:srgbClr val="029600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f2ca6daa0_0_105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Colores principales de esta </a:t>
            </a:r>
            <a:r>
              <a:rPr b="1" lang="en-US" sz="2500"/>
              <a:t>presentación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99" name="Google Shape;99;g33f2ca6daa0_0_105"/>
          <p:cNvSpPr txBox="1"/>
          <p:nvPr/>
        </p:nvSpPr>
        <p:spPr>
          <a:xfrm>
            <a:off x="638025" y="8110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Para esta 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presentación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utilizaremos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:</a:t>
            </a:r>
            <a:endParaRPr/>
          </a:p>
        </p:txBody>
      </p:sp>
      <p:sp>
        <p:nvSpPr>
          <p:cNvPr id="100" name="Google Shape;100;g33f2ca6daa0_0_105"/>
          <p:cNvSpPr/>
          <p:nvPr/>
        </p:nvSpPr>
        <p:spPr>
          <a:xfrm>
            <a:off x="767550" y="4065800"/>
            <a:ext cx="800100" cy="800100"/>
          </a:xfrm>
          <a:prstGeom prst="ellipse">
            <a:avLst/>
          </a:prstGeom>
          <a:solidFill>
            <a:srgbClr val="00437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1" name="Google Shape;101;g33f2ca6daa0_0_105"/>
          <p:cNvSpPr/>
          <p:nvPr/>
        </p:nvSpPr>
        <p:spPr>
          <a:xfrm>
            <a:off x="767550" y="2432075"/>
            <a:ext cx="800100" cy="800100"/>
          </a:xfrm>
          <a:prstGeom prst="ellipse">
            <a:avLst/>
          </a:prstGeom>
          <a:solidFill>
            <a:srgbClr val="029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2" name="Google Shape;102;g33f2ca6daa0_0_105"/>
          <p:cNvSpPr txBox="1"/>
          <p:nvPr/>
        </p:nvSpPr>
        <p:spPr>
          <a:xfrm>
            <a:off x="1793975" y="27012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29600"/>
                </a:solidFill>
                <a:latin typeface="PT Sans"/>
                <a:ea typeface="PT Sans"/>
                <a:cs typeface="PT Sans"/>
                <a:sym typeface="PT Sans"/>
              </a:rPr>
              <a:t>#029600 </a:t>
            </a:r>
            <a:endParaRPr sz="2500">
              <a:solidFill>
                <a:srgbClr val="0296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3" name="Google Shape;103;g33f2ca6daa0_0_105"/>
          <p:cNvSpPr txBox="1"/>
          <p:nvPr/>
        </p:nvSpPr>
        <p:spPr>
          <a:xfrm>
            <a:off x="1793975" y="323218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Usos: 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títulos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 y cuadros de 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información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4" name="Google Shape;104;g33f2ca6daa0_0_105"/>
          <p:cNvSpPr txBox="1"/>
          <p:nvPr/>
        </p:nvSpPr>
        <p:spPr>
          <a:xfrm>
            <a:off x="1793975" y="4628545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Usos: 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subtítulos</a:t>
            </a: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,  textos y cuadros de informacion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5" name="Google Shape;105;g33f2ca6daa0_0_105"/>
          <p:cNvSpPr txBox="1"/>
          <p:nvPr/>
        </p:nvSpPr>
        <p:spPr>
          <a:xfrm>
            <a:off x="1793975" y="22866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29600"/>
                </a:solidFill>
                <a:latin typeface="PT Sans"/>
                <a:ea typeface="PT Sans"/>
                <a:cs typeface="PT Sans"/>
                <a:sym typeface="PT Sans"/>
              </a:rPr>
              <a:t>Verde</a:t>
            </a:r>
            <a:endParaRPr sz="2500">
              <a:solidFill>
                <a:srgbClr val="0296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6" name="Google Shape;106;g33f2ca6daa0_0_105"/>
          <p:cNvSpPr txBox="1"/>
          <p:nvPr/>
        </p:nvSpPr>
        <p:spPr>
          <a:xfrm>
            <a:off x="1793975" y="4079108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94141"/>
                </a:solidFill>
                <a:latin typeface="PT Sans"/>
                <a:ea typeface="PT Sans"/>
                <a:cs typeface="PT Sans"/>
                <a:sym typeface="PT Sans"/>
              </a:rPr>
              <a:t>#004377</a:t>
            </a:r>
            <a:endParaRPr sz="2500">
              <a:solidFill>
                <a:srgbClr val="09414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7" name="Google Shape;107;g33f2ca6daa0_0_105"/>
          <p:cNvSpPr txBox="1"/>
          <p:nvPr/>
        </p:nvSpPr>
        <p:spPr>
          <a:xfrm>
            <a:off x="1793975" y="3664508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Azul</a:t>
            </a:r>
            <a:endParaRPr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08" name="Google Shape;108;g33f2ca6daa0_0_105" title="Captura de pantalla 2025-03-11 a la(s) 19.50.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700" y="2405710"/>
            <a:ext cx="4103840" cy="56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g33f2ca6daa0_0_105" title="Captura de pantalla 2025-03-11 a la(s) 19.50.3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2700" y="4568100"/>
            <a:ext cx="3946650" cy="400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2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2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2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522027" w="18705826">
                <a:moveTo>
                  <a:pt x="0" y="0"/>
                </a:moveTo>
                <a:lnTo>
                  <a:pt x="18705826" y="0"/>
                </a:lnTo>
                <a:lnTo>
                  <a:pt x="18705826" y="10522027"/>
                </a:lnTo>
                <a:lnTo>
                  <a:pt x="0" y="105220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469" l="0" r="0" t="-1760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2"/>
          <p:cNvSpPr/>
          <p:nvPr/>
        </p:nvSpPr>
        <p:spPr>
          <a:xfrm>
            <a:off x="-338949" y="201846"/>
            <a:ext cx="3897937" cy="383823"/>
          </a:xfrm>
          <a:prstGeom prst="roundRect">
            <a:avLst>
              <a:gd fmla="val 16667" name="adj"/>
            </a:avLst>
          </a:prstGeom>
          <a:solidFill>
            <a:srgbClr val="029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2"/>
          <p:cNvSpPr txBox="1"/>
          <p:nvPr/>
        </p:nvSpPr>
        <p:spPr>
          <a:xfrm>
            <a:off x="372251" y="149636"/>
            <a:ext cx="5268068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Pagina web SERCOTEC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3"/>
          <p:cNvSpPr/>
          <p:nvPr/>
        </p:nvSpPr>
        <p:spPr>
          <a:xfrm>
            <a:off x="0" y="1"/>
            <a:ext cx="12501881" cy="7338060"/>
          </a:xfrm>
          <a:custGeom>
            <a:rect b="b" l="l" r="r" t="t"/>
            <a:pathLst>
              <a:path extrusionOk="0" h="10286999" w="17525999">
                <a:moveTo>
                  <a:pt x="0" y="0"/>
                </a:moveTo>
                <a:lnTo>
                  <a:pt x="17525999" y="0"/>
                </a:lnTo>
                <a:lnTo>
                  <a:pt x="17525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197" r="-2198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3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3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3"/>
          <p:cNvSpPr/>
          <p:nvPr/>
        </p:nvSpPr>
        <p:spPr>
          <a:xfrm>
            <a:off x="-338949" y="201846"/>
            <a:ext cx="3897937" cy="383823"/>
          </a:xfrm>
          <a:prstGeom prst="roundRect">
            <a:avLst>
              <a:gd fmla="val 16667" name="adj"/>
            </a:avLst>
          </a:prstGeom>
          <a:solidFill>
            <a:srgbClr val="029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3"/>
          <p:cNvSpPr txBox="1"/>
          <p:nvPr/>
        </p:nvSpPr>
        <p:spPr>
          <a:xfrm>
            <a:off x="372251" y="149636"/>
            <a:ext cx="5268068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Pagina web SERCOTEC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4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250" l="0" r="0" t="-2007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4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4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4"/>
          <p:cNvSpPr/>
          <p:nvPr/>
        </p:nvSpPr>
        <p:spPr>
          <a:xfrm>
            <a:off x="-338949" y="201846"/>
            <a:ext cx="3897937" cy="383823"/>
          </a:xfrm>
          <a:prstGeom prst="roundRect">
            <a:avLst>
              <a:gd fmla="val 16667" name="adj"/>
            </a:avLst>
          </a:prstGeom>
          <a:solidFill>
            <a:srgbClr val="029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4"/>
          <p:cNvSpPr txBox="1"/>
          <p:nvPr/>
        </p:nvSpPr>
        <p:spPr>
          <a:xfrm>
            <a:off x="372251" y="149636"/>
            <a:ext cx="5268068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Pagina web SERCOTEC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34" name="Google Shape;434;p14"/>
          <p:cNvSpPr/>
          <p:nvPr/>
        </p:nvSpPr>
        <p:spPr>
          <a:xfrm>
            <a:off x="692384" y="2282563"/>
            <a:ext cx="10280416" cy="930094"/>
          </a:xfrm>
          <a:prstGeom prst="rect">
            <a:avLst/>
          </a:prstGeom>
          <a:noFill/>
          <a:ln cap="flat" cmpd="sng" w="57150">
            <a:solidFill>
              <a:srgbClr val="0296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4"/>
          <p:cNvSpPr/>
          <p:nvPr/>
        </p:nvSpPr>
        <p:spPr>
          <a:xfrm>
            <a:off x="10652475" y="1704635"/>
            <a:ext cx="930093" cy="930093"/>
          </a:xfrm>
          <a:prstGeom prst="ellipse">
            <a:avLst/>
          </a:prstGeom>
          <a:solidFill>
            <a:srgbClr val="0296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ight pointing backhand index con relleno sólido" id="436" name="Google Shape;43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448167">
            <a:off x="10750245" y="1843770"/>
            <a:ext cx="683770" cy="683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5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Capital Semilla Emprende</a:t>
            </a:r>
            <a:endParaRPr/>
          </a:p>
        </p:txBody>
      </p:sp>
      <p:sp>
        <p:nvSpPr>
          <p:cNvPr id="442" name="Google Shape;442;p15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5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5"/>
          <p:cNvSpPr txBox="1"/>
          <p:nvPr>
            <p:ph idx="1" type="body"/>
          </p:nvPr>
        </p:nvSpPr>
        <p:spPr>
          <a:xfrm>
            <a:off x="638023" y="1823382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Este instrumento apoya creaciones de nuevas empresas, cofinanciando un plan de trabajo. </a:t>
            </a:r>
            <a:endParaRPr/>
          </a:p>
        </p:txBody>
      </p:sp>
      <p:sp>
        <p:nvSpPr>
          <p:cNvPr id="445" name="Google Shape;445;p15"/>
          <p:cNvSpPr txBox="1"/>
          <p:nvPr/>
        </p:nvSpPr>
        <p:spPr>
          <a:xfrm>
            <a:off x="647305" y="2987956"/>
            <a:ext cx="6909435" cy="273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2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25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En términos monetarios este programa implica una </a:t>
            </a:r>
            <a:r>
              <a:rPr b="1" i="0" lang="en-US" sz="25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inversión de hasta $ 3.500.000. </a:t>
            </a:r>
            <a:r>
              <a:rPr b="0" i="0" lang="en-US" sz="25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De los cuales un mínimo de $200.000 hasta $500.000 para acciones de gestión empresarial y hasta $3.300.000 en inversiones como máximo (aportes neto)</a:t>
            </a:r>
            <a:endParaRPr/>
          </a:p>
          <a:p>
            <a:pPr indent="0" lvl="2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25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Financia hasta 97% de tu proyecto </a:t>
            </a:r>
            <a:r>
              <a:rPr b="0" i="0" lang="en-US" sz="25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con un tope máximo de $ 3.500.000.- (año 2024)</a:t>
            </a:r>
            <a:endParaRPr/>
          </a:p>
          <a:p>
            <a:pPr indent="0" lvl="2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46" name="Google Shape;446;p15"/>
          <p:cNvSpPr/>
          <p:nvPr/>
        </p:nvSpPr>
        <p:spPr>
          <a:xfrm>
            <a:off x="8068533" y="2524870"/>
            <a:ext cx="3197693" cy="319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5"/>
          <p:cNvSpPr/>
          <p:nvPr/>
        </p:nvSpPr>
        <p:spPr>
          <a:xfrm>
            <a:off x="7861499" y="3139776"/>
            <a:ext cx="2935129" cy="1967865"/>
          </a:xfrm>
          <a:custGeom>
            <a:rect b="b" l="l" r="r" t="t"/>
            <a:pathLst>
              <a:path extrusionOk="0" h="5247640" w="7827010">
                <a:moveTo>
                  <a:pt x="0" y="0"/>
                </a:moveTo>
                <a:lnTo>
                  <a:pt x="7827010" y="0"/>
                </a:lnTo>
                <a:lnTo>
                  <a:pt x="7827010" y="5247640"/>
                </a:lnTo>
                <a:lnTo>
                  <a:pt x="0" y="5247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6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Capital Abeja Emprende</a:t>
            </a:r>
            <a:endParaRPr/>
          </a:p>
        </p:txBody>
      </p:sp>
      <p:sp>
        <p:nvSpPr>
          <p:cNvPr id="453" name="Google Shape;453;p16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6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6"/>
          <p:cNvSpPr txBox="1"/>
          <p:nvPr>
            <p:ph idx="1" type="body"/>
          </p:nvPr>
        </p:nvSpPr>
        <p:spPr>
          <a:xfrm>
            <a:off x="638023" y="1823382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Este programa apoya la puesta en marcha de nuevo negocios liderados </a:t>
            </a:r>
            <a:r>
              <a:rPr b="1" lang="en-US" sz="2500">
                <a:solidFill>
                  <a:srgbClr val="029600"/>
                </a:solidFill>
              </a:rPr>
              <a:t>solo por mujeres.</a:t>
            </a:r>
            <a:endParaRPr/>
          </a:p>
        </p:txBody>
      </p:sp>
      <p:sp>
        <p:nvSpPr>
          <p:cNvPr id="456" name="Google Shape;456;p16"/>
          <p:cNvSpPr txBox="1"/>
          <p:nvPr/>
        </p:nvSpPr>
        <p:spPr>
          <a:xfrm>
            <a:off x="647305" y="2987956"/>
            <a:ext cx="4925359" cy="38700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2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Incluye capacitaciones, asistencias técnicas e inversiones. </a:t>
            </a:r>
            <a:endParaRPr/>
          </a:p>
          <a:p>
            <a:pPr indent="0" lvl="2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Financia hasta el 100% del total de proyectos </a:t>
            </a: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con un tope máximo de $ 3.500.000 </a:t>
            </a:r>
            <a:endParaRPr/>
          </a:p>
          <a:p>
            <a:pPr indent="0" lvl="2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8068533" y="2524870"/>
            <a:ext cx="3197693" cy="319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7862072" y="2855315"/>
            <a:ext cx="2743837" cy="2135940"/>
          </a:xfrm>
          <a:custGeom>
            <a:rect b="b" l="l" r="r" t="t"/>
            <a:pathLst>
              <a:path extrusionOk="0" h="4819777" w="6191504">
                <a:moveTo>
                  <a:pt x="0" y="0"/>
                </a:moveTo>
                <a:lnTo>
                  <a:pt x="6191504" y="0"/>
                </a:lnTo>
                <a:lnTo>
                  <a:pt x="6191504" y="4819777"/>
                </a:lnTo>
                <a:lnTo>
                  <a:pt x="0" y="48197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5" l="0" r="0" t="-6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7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7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7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150" l="0" r="0" t="-1715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7"/>
          <p:cNvSpPr/>
          <p:nvPr/>
        </p:nvSpPr>
        <p:spPr>
          <a:xfrm>
            <a:off x="-338949" y="201846"/>
            <a:ext cx="3897937" cy="383823"/>
          </a:xfrm>
          <a:prstGeom prst="roundRect">
            <a:avLst>
              <a:gd fmla="val 16667" name="adj"/>
            </a:avLst>
          </a:prstGeom>
          <a:solidFill>
            <a:srgbClr val="029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7"/>
          <p:cNvSpPr txBox="1"/>
          <p:nvPr/>
        </p:nvSpPr>
        <p:spPr>
          <a:xfrm>
            <a:off x="372251" y="149636"/>
            <a:ext cx="5268068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Apoyo a mujeres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8"/>
          <p:cNvSpPr txBox="1"/>
          <p:nvPr>
            <p:ph type="title"/>
          </p:nvPr>
        </p:nvSpPr>
        <p:spPr>
          <a:xfrm>
            <a:off x="612648" y="548640"/>
            <a:ext cx="7249424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Crece: Fondo de Desarrollo de Negocio</a:t>
            </a:r>
            <a:endParaRPr/>
          </a:p>
        </p:txBody>
      </p:sp>
      <p:sp>
        <p:nvSpPr>
          <p:cNvPr id="473" name="Google Shape;473;p18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8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8"/>
          <p:cNvSpPr txBox="1"/>
          <p:nvPr>
            <p:ph idx="1" type="body"/>
          </p:nvPr>
        </p:nvSpPr>
        <p:spPr>
          <a:xfrm>
            <a:off x="638023" y="1823382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Este programa apoya al crecimiento de micro y pequeñas empresas:</a:t>
            </a:r>
            <a:endParaRPr b="1" sz="2500"/>
          </a:p>
        </p:txBody>
      </p:sp>
      <p:sp>
        <p:nvSpPr>
          <p:cNvPr id="476" name="Google Shape;476;p18"/>
          <p:cNvSpPr txBox="1"/>
          <p:nvPr/>
        </p:nvSpPr>
        <p:spPr>
          <a:xfrm>
            <a:off x="647305" y="2987956"/>
            <a:ext cx="6554450" cy="28615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2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Micro y pequeñas empresas con </a:t>
            </a:r>
            <a:r>
              <a:rPr b="1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ventas netas demostrables que no superen las 25.000 UF anuales </a:t>
            </a: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y </a:t>
            </a:r>
            <a:r>
              <a:rPr b="1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cooperativas con ventas anuales por socio que no supere las 25.000 UF.</a:t>
            </a:r>
            <a:endParaRPr/>
          </a:p>
          <a:p>
            <a:pPr indent="0" lvl="2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Financia hasta el 90% del total del proyecto con un tope máximo de $ 5.000.000, de los cuales se pueden hasta$1.00.000 para acciones de gestión empresarial y $4.000.000 en inversiones. </a:t>
            </a:r>
            <a:endParaRPr/>
          </a:p>
          <a:p>
            <a:pPr indent="0" lvl="2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77" name="Google Shape;477;p18"/>
          <p:cNvSpPr/>
          <p:nvPr/>
        </p:nvSpPr>
        <p:spPr>
          <a:xfrm>
            <a:off x="8068533" y="2524870"/>
            <a:ext cx="3197693" cy="319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rece Fondo De Desarrollo De Negocios" id="478" name="Google Shape;47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96348" y="3022592"/>
            <a:ext cx="2293096" cy="202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9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0051" l="0" r="0" t="-1327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9"/>
          <p:cNvSpPr/>
          <p:nvPr/>
        </p:nvSpPr>
        <p:spPr>
          <a:xfrm>
            <a:off x="-338949" y="201846"/>
            <a:ext cx="4528984" cy="383823"/>
          </a:xfrm>
          <a:prstGeom prst="roundRect">
            <a:avLst>
              <a:gd fmla="val 16667" name="adj"/>
            </a:avLst>
          </a:prstGeom>
          <a:solidFill>
            <a:srgbClr val="029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9"/>
          <p:cNvSpPr txBox="1"/>
          <p:nvPr/>
        </p:nvSpPr>
        <p:spPr>
          <a:xfrm>
            <a:off x="372251" y="149636"/>
            <a:ext cx="5268068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Micro y medianas empresas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0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663" l="0" r="0" t="-1666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0"/>
          <p:cNvSpPr/>
          <p:nvPr/>
        </p:nvSpPr>
        <p:spPr>
          <a:xfrm>
            <a:off x="-338949" y="201846"/>
            <a:ext cx="4528984" cy="383823"/>
          </a:xfrm>
          <a:prstGeom prst="roundRect">
            <a:avLst>
              <a:gd fmla="val 16667" name="adj"/>
            </a:avLst>
          </a:prstGeom>
          <a:solidFill>
            <a:srgbClr val="029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0"/>
          <p:cNvSpPr txBox="1"/>
          <p:nvPr/>
        </p:nvSpPr>
        <p:spPr>
          <a:xfrm>
            <a:off x="372251" y="149636"/>
            <a:ext cx="5268068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Micro y medianas empresas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"/>
          <p:cNvSpPr txBox="1"/>
          <p:nvPr>
            <p:ph type="title"/>
          </p:nvPr>
        </p:nvSpPr>
        <p:spPr>
          <a:xfrm>
            <a:off x="612648" y="548640"/>
            <a:ext cx="10741152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Ítem de Financiamiento</a:t>
            </a:r>
            <a:endParaRPr/>
          </a:p>
        </p:txBody>
      </p:sp>
      <p:sp>
        <p:nvSpPr>
          <p:cNvPr id="499" name="Google Shape;499;p21"/>
          <p:cNvSpPr txBox="1"/>
          <p:nvPr/>
        </p:nvSpPr>
        <p:spPr>
          <a:xfrm>
            <a:off x="133958" y="2987956"/>
            <a:ext cx="4925359" cy="20332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3282" lvl="1" marL="90656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Asistencia técnica</a:t>
            </a:r>
            <a:endParaRPr/>
          </a:p>
          <a:p>
            <a:pPr indent="-453282" lvl="1" marL="90656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Capacitaciones</a:t>
            </a:r>
            <a:endParaRPr/>
          </a:p>
          <a:p>
            <a:pPr indent="-453282" lvl="1" marL="90656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Acciones de Marketing</a:t>
            </a:r>
            <a:endParaRPr/>
          </a:p>
          <a:p>
            <a:pPr indent="-453282" lvl="1" marL="90656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Gastos de Formalización </a:t>
            </a:r>
            <a:endParaRPr/>
          </a:p>
        </p:txBody>
      </p:sp>
      <p:sp>
        <p:nvSpPr>
          <p:cNvPr id="500" name="Google Shape;500;p21"/>
          <p:cNvSpPr txBox="1"/>
          <p:nvPr/>
        </p:nvSpPr>
        <p:spPr>
          <a:xfrm>
            <a:off x="6628620" y="2987956"/>
            <a:ext cx="5429422" cy="2602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53282" lvl="1" marL="90656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Activos Fijos </a:t>
            </a:r>
            <a:r>
              <a:rPr b="0" i="0" lang="en-US" sz="24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(maquinaria, herramientas) e Intangibles (software)</a:t>
            </a:r>
            <a:endParaRPr/>
          </a:p>
          <a:p>
            <a:pPr indent="-453282" lvl="1" marL="90656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Habilitación de infraestructura </a:t>
            </a:r>
            <a:endParaRPr/>
          </a:p>
          <a:p>
            <a:pPr indent="-453282" lvl="1" marL="906564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Capital de Trabajo:  </a:t>
            </a:r>
            <a:r>
              <a:rPr b="0" i="0" lang="en-US" sz="24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nuevas contrataciones, arriendos, mercaderías (40%)</a:t>
            </a:r>
            <a:endParaRPr/>
          </a:p>
        </p:txBody>
      </p:sp>
      <p:sp>
        <p:nvSpPr>
          <p:cNvPr id="501" name="Google Shape;501;p21"/>
          <p:cNvSpPr/>
          <p:nvPr/>
        </p:nvSpPr>
        <p:spPr>
          <a:xfrm>
            <a:off x="1309254" y="1853402"/>
            <a:ext cx="3325091" cy="571249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1"/>
          <p:cNvSpPr/>
          <p:nvPr/>
        </p:nvSpPr>
        <p:spPr>
          <a:xfrm>
            <a:off x="7606145" y="1853402"/>
            <a:ext cx="3325091" cy="571249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1"/>
          <p:cNvSpPr txBox="1"/>
          <p:nvPr>
            <p:ph idx="1" type="body"/>
          </p:nvPr>
        </p:nvSpPr>
        <p:spPr>
          <a:xfrm>
            <a:off x="1552423" y="1842398"/>
            <a:ext cx="2943377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</a:pPr>
            <a:r>
              <a:rPr b="1" lang="en-US" sz="2500"/>
              <a:t>Gestión Empresarial</a:t>
            </a:r>
            <a:endParaRPr b="1" sz="2500">
              <a:solidFill>
                <a:srgbClr val="029600"/>
              </a:solidFill>
            </a:endParaRPr>
          </a:p>
        </p:txBody>
      </p:sp>
      <p:sp>
        <p:nvSpPr>
          <p:cNvPr id="504" name="Google Shape;504;p21"/>
          <p:cNvSpPr txBox="1"/>
          <p:nvPr/>
        </p:nvSpPr>
        <p:spPr>
          <a:xfrm>
            <a:off x="8475259" y="1829698"/>
            <a:ext cx="175731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Inversiones</a:t>
            </a:r>
            <a:endParaRPr b="1" sz="2500">
              <a:solidFill>
                <a:srgbClr val="0296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3f2ca6daa0_0_392"/>
          <p:cNvSpPr/>
          <p:nvPr/>
        </p:nvSpPr>
        <p:spPr>
          <a:xfrm>
            <a:off x="764300" y="4712051"/>
            <a:ext cx="2523600" cy="1010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6" name="Google Shape;116;g33f2ca6daa0_0_392"/>
          <p:cNvSpPr/>
          <p:nvPr/>
        </p:nvSpPr>
        <p:spPr>
          <a:xfrm>
            <a:off x="764300" y="1712345"/>
            <a:ext cx="2523600" cy="581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7" name="Google Shape;117;g33f2ca6daa0_0_392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Resumen estructura: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cxnSp>
        <p:nvCxnSpPr>
          <p:cNvPr id="118" name="Google Shape;118;g33f2ca6daa0_0_392"/>
          <p:cNvCxnSpPr/>
          <p:nvPr/>
        </p:nvCxnSpPr>
        <p:spPr>
          <a:xfrm>
            <a:off x="3918663" y="1529938"/>
            <a:ext cx="0" cy="1010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9" name="Google Shape;119;g33f2ca6daa0_0_392"/>
          <p:cNvCxnSpPr/>
          <p:nvPr/>
        </p:nvCxnSpPr>
        <p:spPr>
          <a:xfrm rot="10800000">
            <a:off x="3287763" y="20349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0" name="Google Shape;120;g33f2ca6daa0_0_392"/>
          <p:cNvSpPr txBox="1"/>
          <p:nvPr>
            <p:ph idx="4294967295" type="body"/>
          </p:nvPr>
        </p:nvSpPr>
        <p:spPr>
          <a:xfrm>
            <a:off x="963253" y="172643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Título</a:t>
            </a:r>
            <a:r>
              <a:rPr lang="en-US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21" name="Google Shape;121;g33f2ca6daa0_0_392"/>
          <p:cNvSpPr/>
          <p:nvPr/>
        </p:nvSpPr>
        <p:spPr>
          <a:xfrm>
            <a:off x="764300" y="2620695"/>
            <a:ext cx="2523600" cy="581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22" name="Google Shape;122;g33f2ca6daa0_0_392"/>
          <p:cNvCxnSpPr/>
          <p:nvPr/>
        </p:nvCxnSpPr>
        <p:spPr>
          <a:xfrm>
            <a:off x="3918663" y="2590688"/>
            <a:ext cx="0" cy="7413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3" name="Google Shape;123;g33f2ca6daa0_0_392"/>
          <p:cNvCxnSpPr/>
          <p:nvPr/>
        </p:nvCxnSpPr>
        <p:spPr>
          <a:xfrm rot="10800000">
            <a:off x="3287763" y="294333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4" name="Google Shape;124;g33f2ca6daa0_0_392"/>
          <p:cNvSpPr txBox="1"/>
          <p:nvPr>
            <p:ph idx="4294967295" type="body"/>
          </p:nvPr>
        </p:nvSpPr>
        <p:spPr>
          <a:xfrm>
            <a:off x="963253" y="263478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Subtítulo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25" name="Google Shape;125;g33f2ca6daa0_0_392" title="Captura de pantalla 2025-03-11 a la(s) 17.34.4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8925" y="1424125"/>
            <a:ext cx="7600026" cy="4289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700000" dist="19050">
              <a:srgbClr val="000000">
                <a:alpha val="50000"/>
              </a:srgbClr>
            </a:outerShdw>
          </a:effectLst>
        </p:spPr>
      </p:pic>
      <p:sp>
        <p:nvSpPr>
          <p:cNvPr id="126" name="Google Shape;126;g33f2ca6daa0_0_392"/>
          <p:cNvSpPr/>
          <p:nvPr/>
        </p:nvSpPr>
        <p:spPr>
          <a:xfrm>
            <a:off x="764300" y="3606520"/>
            <a:ext cx="2523600" cy="581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27" name="Google Shape;127;g33f2ca6daa0_0_392"/>
          <p:cNvCxnSpPr/>
          <p:nvPr/>
        </p:nvCxnSpPr>
        <p:spPr>
          <a:xfrm>
            <a:off x="3918663" y="3424113"/>
            <a:ext cx="0" cy="1010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" name="Google Shape;128;g33f2ca6daa0_0_392"/>
          <p:cNvCxnSpPr/>
          <p:nvPr/>
        </p:nvCxnSpPr>
        <p:spPr>
          <a:xfrm rot="10800000">
            <a:off x="3287763" y="3929163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" name="Google Shape;129;g33f2ca6daa0_0_392"/>
          <p:cNvSpPr txBox="1"/>
          <p:nvPr>
            <p:ph idx="4294967295" type="body"/>
          </p:nvPr>
        </p:nvSpPr>
        <p:spPr>
          <a:xfrm>
            <a:off x="963253" y="3620613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Texto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30" name="Google Shape;130;g33f2ca6daa0_0_392"/>
          <p:cNvSpPr txBox="1"/>
          <p:nvPr>
            <p:ph idx="4294967295" type="body"/>
          </p:nvPr>
        </p:nvSpPr>
        <p:spPr>
          <a:xfrm>
            <a:off x="963253" y="4735743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</a:rPr>
              <a:t>Logo</a:t>
            </a:r>
            <a:endParaRPr sz="1000">
              <a:solidFill>
                <a:schemeClr val="dk1"/>
              </a:solidFill>
            </a:endParaRPr>
          </a:p>
        </p:txBody>
      </p:sp>
      <p:cxnSp>
        <p:nvCxnSpPr>
          <p:cNvPr id="131" name="Google Shape;131;g33f2ca6daa0_0_392"/>
          <p:cNvCxnSpPr/>
          <p:nvPr/>
        </p:nvCxnSpPr>
        <p:spPr>
          <a:xfrm>
            <a:off x="3918675" y="5224975"/>
            <a:ext cx="0" cy="4890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2" name="Google Shape;132;g33f2ca6daa0_0_392"/>
          <p:cNvCxnSpPr/>
          <p:nvPr/>
        </p:nvCxnSpPr>
        <p:spPr>
          <a:xfrm rot="10800000">
            <a:off x="3287763" y="5463713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" name="Google Shape;133;g33f2ca6daa0_0_392"/>
          <p:cNvSpPr txBox="1"/>
          <p:nvPr>
            <p:ph idx="4294967295" type="body"/>
          </p:nvPr>
        </p:nvSpPr>
        <p:spPr>
          <a:xfrm>
            <a:off x="963253" y="5285050"/>
            <a:ext cx="2623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</a:rPr>
              <a:t>Título presentación y página</a:t>
            </a:r>
            <a:endParaRPr sz="100">
              <a:solidFill>
                <a:schemeClr val="dk1"/>
              </a:solidFill>
            </a:endParaRPr>
          </a:p>
        </p:txBody>
      </p:sp>
      <p:sp>
        <p:nvSpPr>
          <p:cNvPr id="134" name="Google Shape;134;g33f2ca6daa0_0_392"/>
          <p:cNvSpPr txBox="1"/>
          <p:nvPr/>
        </p:nvSpPr>
        <p:spPr>
          <a:xfrm>
            <a:off x="638025" y="8110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Cada slide sigue la siguiente estructura: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2"/>
          <p:cNvSpPr txBox="1"/>
          <p:nvPr>
            <p:ph type="title"/>
          </p:nvPr>
        </p:nvSpPr>
        <p:spPr>
          <a:xfrm>
            <a:off x="612648" y="548640"/>
            <a:ext cx="7249424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Activa Sostenibles por Naturaleza 2024</a:t>
            </a:r>
            <a:endParaRPr/>
          </a:p>
        </p:txBody>
      </p:sp>
      <p:sp>
        <p:nvSpPr>
          <p:cNvPr id="510" name="Google Shape;510;p22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2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2"/>
          <p:cNvSpPr txBox="1"/>
          <p:nvPr>
            <p:ph idx="1" type="body"/>
          </p:nvPr>
        </p:nvSpPr>
        <p:spPr>
          <a:xfrm>
            <a:off x="638023" y="1823382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Apoya a contribuyentes en la incorporación de mejores prácticas sostenibles:</a:t>
            </a:r>
            <a:endParaRPr/>
          </a:p>
        </p:txBody>
      </p:sp>
      <p:sp>
        <p:nvSpPr>
          <p:cNvPr id="513" name="Google Shape;513;p22"/>
          <p:cNvSpPr txBox="1"/>
          <p:nvPr/>
        </p:nvSpPr>
        <p:spPr>
          <a:xfrm>
            <a:off x="647305" y="2987957"/>
            <a:ext cx="6185758" cy="2767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2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Apoya a través del </a:t>
            </a:r>
            <a:r>
              <a:rPr b="1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cofinanciamiento de proyectos individuales </a:t>
            </a: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que contemplen </a:t>
            </a:r>
            <a:r>
              <a:rPr b="1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adquisición de activo fijo, recuperación o construcción de nueva infraestructura o capital de trabajo</a:t>
            </a: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 para la transformación productiva de las empresas de la región.</a:t>
            </a:r>
            <a:endParaRPr/>
          </a:p>
        </p:txBody>
      </p:sp>
      <p:sp>
        <p:nvSpPr>
          <p:cNvPr id="514" name="Google Shape;514;p22"/>
          <p:cNvSpPr/>
          <p:nvPr/>
        </p:nvSpPr>
        <p:spPr>
          <a:xfrm>
            <a:off x="8068533" y="2524870"/>
            <a:ext cx="3197693" cy="319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2"/>
          <p:cNvSpPr/>
          <p:nvPr/>
        </p:nvSpPr>
        <p:spPr>
          <a:xfrm>
            <a:off x="7420140" y="3429000"/>
            <a:ext cx="3469409" cy="1497324"/>
          </a:xfrm>
          <a:custGeom>
            <a:rect b="b" l="l" r="r" t="t"/>
            <a:pathLst>
              <a:path extrusionOk="0" h="1932509" w="4477765">
                <a:moveTo>
                  <a:pt x="0" y="0"/>
                </a:moveTo>
                <a:lnTo>
                  <a:pt x="4477765" y="0"/>
                </a:lnTo>
                <a:lnTo>
                  <a:pt x="4477765" y="1932509"/>
                </a:lnTo>
                <a:lnTo>
                  <a:pt x="0" y="1932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3"/>
          <p:cNvSpPr txBox="1"/>
          <p:nvPr>
            <p:ph type="title"/>
          </p:nvPr>
        </p:nvSpPr>
        <p:spPr>
          <a:xfrm>
            <a:off x="612648" y="548640"/>
            <a:ext cx="7249424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Activa Sostenibles por Naturaleza 2024</a:t>
            </a:r>
            <a:endParaRPr/>
          </a:p>
        </p:txBody>
      </p:sp>
      <p:sp>
        <p:nvSpPr>
          <p:cNvPr id="521" name="Google Shape;521;p23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3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3"/>
          <p:cNvSpPr txBox="1"/>
          <p:nvPr>
            <p:ph idx="1" type="body"/>
          </p:nvPr>
        </p:nvSpPr>
        <p:spPr>
          <a:xfrm>
            <a:off x="638023" y="1823382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Las iniciativas podrán enfocarse en alguno de los siguientes desafíos: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524" name="Google Shape;524;p23"/>
          <p:cNvSpPr/>
          <p:nvPr/>
        </p:nvSpPr>
        <p:spPr>
          <a:xfrm>
            <a:off x="8068533" y="2524870"/>
            <a:ext cx="3197693" cy="319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3"/>
          <p:cNvSpPr/>
          <p:nvPr/>
        </p:nvSpPr>
        <p:spPr>
          <a:xfrm>
            <a:off x="7420140" y="3429000"/>
            <a:ext cx="3469409" cy="1497324"/>
          </a:xfrm>
          <a:custGeom>
            <a:rect b="b" l="l" r="r" t="t"/>
            <a:pathLst>
              <a:path extrusionOk="0" h="1932509" w="4477765">
                <a:moveTo>
                  <a:pt x="0" y="0"/>
                </a:moveTo>
                <a:lnTo>
                  <a:pt x="4477765" y="0"/>
                </a:lnTo>
                <a:lnTo>
                  <a:pt x="4477765" y="1932509"/>
                </a:lnTo>
                <a:lnTo>
                  <a:pt x="0" y="1932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3"/>
          <p:cNvSpPr/>
          <p:nvPr/>
        </p:nvSpPr>
        <p:spPr>
          <a:xfrm>
            <a:off x="800155" y="2935036"/>
            <a:ext cx="5683772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23"/>
          <p:cNvSpPr txBox="1"/>
          <p:nvPr/>
        </p:nvSpPr>
        <p:spPr>
          <a:xfrm>
            <a:off x="1311436" y="2908929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Mejora en la gestión del recurso hídrico.</a:t>
            </a:r>
            <a:endParaRPr/>
          </a:p>
        </p:txBody>
      </p:sp>
      <p:sp>
        <p:nvSpPr>
          <p:cNvPr id="528" name="Google Shape;528;p23"/>
          <p:cNvSpPr/>
          <p:nvPr/>
        </p:nvSpPr>
        <p:spPr>
          <a:xfrm>
            <a:off x="698657" y="2908929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529" name="Google Shape;529;p23"/>
          <p:cNvSpPr/>
          <p:nvPr/>
        </p:nvSpPr>
        <p:spPr>
          <a:xfrm>
            <a:off x="800155" y="3563385"/>
            <a:ext cx="5683772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23"/>
          <p:cNvSpPr txBox="1"/>
          <p:nvPr/>
        </p:nvSpPr>
        <p:spPr>
          <a:xfrm>
            <a:off x="1311436" y="3537278"/>
            <a:ext cx="5122616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Eficiencia energética y energías renovables.</a:t>
            </a:r>
            <a:endParaRPr/>
          </a:p>
        </p:txBody>
      </p:sp>
      <p:sp>
        <p:nvSpPr>
          <p:cNvPr id="531" name="Google Shape;531;p23"/>
          <p:cNvSpPr/>
          <p:nvPr/>
        </p:nvSpPr>
        <p:spPr>
          <a:xfrm>
            <a:off x="698657" y="3537278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532" name="Google Shape;532;p23"/>
          <p:cNvSpPr/>
          <p:nvPr/>
        </p:nvSpPr>
        <p:spPr>
          <a:xfrm>
            <a:off x="800155" y="4191734"/>
            <a:ext cx="5683772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23"/>
          <p:cNvSpPr txBox="1"/>
          <p:nvPr/>
        </p:nvSpPr>
        <p:spPr>
          <a:xfrm>
            <a:off x="1361311" y="4165627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Gestión de residuos.</a:t>
            </a:r>
            <a:endParaRPr/>
          </a:p>
        </p:txBody>
      </p:sp>
      <p:sp>
        <p:nvSpPr>
          <p:cNvPr id="534" name="Google Shape;534;p23"/>
          <p:cNvSpPr/>
          <p:nvPr/>
        </p:nvSpPr>
        <p:spPr>
          <a:xfrm>
            <a:off x="698657" y="4165627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535" name="Google Shape;535;p23"/>
          <p:cNvSpPr/>
          <p:nvPr/>
        </p:nvSpPr>
        <p:spPr>
          <a:xfrm>
            <a:off x="800155" y="4820083"/>
            <a:ext cx="5683772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3"/>
          <p:cNvSpPr txBox="1"/>
          <p:nvPr/>
        </p:nvSpPr>
        <p:spPr>
          <a:xfrm>
            <a:off x="1361311" y="4793976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Gestión de personas.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37" name="Google Shape;537;p23"/>
          <p:cNvSpPr/>
          <p:nvPr/>
        </p:nvSpPr>
        <p:spPr>
          <a:xfrm>
            <a:off x="698657" y="4793976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4"/>
          <p:cNvSpPr txBox="1"/>
          <p:nvPr>
            <p:ph type="title"/>
          </p:nvPr>
        </p:nvSpPr>
        <p:spPr>
          <a:xfrm>
            <a:off x="612648" y="548640"/>
            <a:ext cx="7249424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Activa Sostenibles por Naturaleza 2024</a:t>
            </a:r>
            <a:endParaRPr/>
          </a:p>
        </p:txBody>
      </p:sp>
      <p:sp>
        <p:nvSpPr>
          <p:cNvPr id="543" name="Google Shape;543;p24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24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4"/>
          <p:cNvSpPr txBox="1"/>
          <p:nvPr>
            <p:ph idx="1" type="body"/>
          </p:nvPr>
        </p:nvSpPr>
        <p:spPr>
          <a:xfrm>
            <a:off x="638023" y="1823382"/>
            <a:ext cx="7249424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Para este concurso, Comité Fomento Los Ríos financiará un máximo es de $20.000.000.- (veinte millones de pesos) por concepto de subsidio.</a:t>
            </a:r>
            <a:endParaRPr/>
          </a:p>
        </p:txBody>
      </p:sp>
      <p:sp>
        <p:nvSpPr>
          <p:cNvPr id="546" name="Google Shape;546;p24"/>
          <p:cNvSpPr/>
          <p:nvPr/>
        </p:nvSpPr>
        <p:spPr>
          <a:xfrm>
            <a:off x="8068533" y="2524870"/>
            <a:ext cx="3197693" cy="319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24"/>
          <p:cNvSpPr/>
          <p:nvPr/>
        </p:nvSpPr>
        <p:spPr>
          <a:xfrm>
            <a:off x="7420140" y="3429000"/>
            <a:ext cx="3469409" cy="1497324"/>
          </a:xfrm>
          <a:custGeom>
            <a:rect b="b" l="l" r="r" t="t"/>
            <a:pathLst>
              <a:path extrusionOk="0" h="1932509" w="4477765">
                <a:moveTo>
                  <a:pt x="0" y="0"/>
                </a:moveTo>
                <a:lnTo>
                  <a:pt x="4477765" y="0"/>
                </a:lnTo>
                <a:lnTo>
                  <a:pt x="4477765" y="1932509"/>
                </a:lnTo>
                <a:lnTo>
                  <a:pt x="0" y="1932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24"/>
          <p:cNvSpPr txBox="1"/>
          <p:nvPr/>
        </p:nvSpPr>
        <p:spPr>
          <a:xfrm>
            <a:off x="647305" y="3542631"/>
            <a:ext cx="6568142" cy="2767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2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El cual </a:t>
            </a:r>
            <a:r>
              <a:rPr b="1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podrá representar hasta un 60% del costo total</a:t>
            </a: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 del proyecto.</a:t>
            </a:r>
            <a:endParaRPr/>
          </a:p>
          <a:p>
            <a:pPr indent="0" lvl="2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Para financiar capital de trabajo, se podrá destinar hasta un 20% del monto total del proyecto.</a:t>
            </a:r>
            <a:endParaRPr/>
          </a:p>
          <a:p>
            <a:pPr indent="0" lvl="2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5"/>
          <p:cNvSpPr txBox="1"/>
          <p:nvPr>
            <p:ph type="title"/>
          </p:nvPr>
        </p:nvSpPr>
        <p:spPr>
          <a:xfrm>
            <a:off x="603381" y="553616"/>
            <a:ext cx="4415186" cy="4008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4800"/>
              <a:buFont typeface="PT Sans"/>
              <a:buNone/>
            </a:pPr>
            <a:r>
              <a:rPr lang="en-US" sz="4800"/>
              <a:t>Metodologias de Formulación de Proyectos</a:t>
            </a:r>
            <a:br>
              <a:rPr lang="en-US" sz="4800"/>
            </a:br>
            <a:endParaRPr sz="4800"/>
          </a:p>
        </p:txBody>
      </p:sp>
      <p:sp>
        <p:nvSpPr>
          <p:cNvPr id="554" name="Google Shape;554;p25"/>
          <p:cNvSpPr txBox="1"/>
          <p:nvPr>
            <p:ph idx="1" type="body"/>
          </p:nvPr>
        </p:nvSpPr>
        <p:spPr>
          <a:xfrm>
            <a:off x="603380" y="1646758"/>
            <a:ext cx="4415186" cy="13846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Modelo Canvas</a:t>
            </a:r>
            <a:endParaRPr/>
          </a:p>
        </p:txBody>
      </p:sp>
      <p:sp>
        <p:nvSpPr>
          <p:cNvPr id="555" name="Google Shape;555;p25"/>
          <p:cNvSpPr txBox="1"/>
          <p:nvPr/>
        </p:nvSpPr>
        <p:spPr>
          <a:xfrm>
            <a:off x="5890101" y="3108960"/>
            <a:ext cx="5429422" cy="2602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1" marL="45328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Modelo Canvas </a:t>
            </a: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es </a:t>
            </a: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una herramienta estratégica que te ayudará a conceptualizar tu modelo de negocio</a:t>
            </a: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y representarlo </a:t>
            </a: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de forma visual en un solo lienzo</a:t>
            </a: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de forma que </a:t>
            </a: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cualquier persona del equipo pueda entenderlo fácilmente.  </a:t>
            </a:r>
            <a:endParaRPr/>
          </a:p>
        </p:txBody>
      </p:sp>
      <p:pic>
        <p:nvPicPr>
          <p:cNvPr descr="Artificial Intelligence con relleno sólido" id="556" name="Google Shape;55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1724343"/>
            <a:ext cx="1307032" cy="130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siness Model Canvas en español" id="561" name="Google Shape;561;p26"/>
          <p:cNvPicPr preferRelativeResize="0"/>
          <p:nvPr/>
        </p:nvPicPr>
        <p:blipFill rotWithShape="1">
          <a:blip r:embed="rId3">
            <a:alphaModFix/>
          </a:blip>
          <a:srcRect b="10509" l="0" r="3902" t="0"/>
          <a:stretch/>
        </p:blipFill>
        <p:spPr>
          <a:xfrm>
            <a:off x="570939" y="-24988"/>
            <a:ext cx="9716061" cy="6786082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 txBox="1"/>
          <p:nvPr>
            <p:ph type="title"/>
          </p:nvPr>
        </p:nvSpPr>
        <p:spPr>
          <a:xfrm>
            <a:off x="612648" y="308488"/>
            <a:ext cx="7249424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Modelo </a:t>
            </a:r>
            <a:br>
              <a:rPr lang="en-US"/>
            </a:br>
            <a:r>
              <a:rPr lang="en-US"/>
              <a:t>Canvas</a:t>
            </a:r>
            <a:endParaRPr/>
          </a:p>
        </p:txBody>
      </p:sp>
      <p:sp>
        <p:nvSpPr>
          <p:cNvPr id="563" name="Google Shape;563;p26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7"/>
          <p:cNvSpPr txBox="1"/>
          <p:nvPr>
            <p:ph type="title"/>
          </p:nvPr>
        </p:nvSpPr>
        <p:spPr>
          <a:xfrm>
            <a:off x="603381" y="553616"/>
            <a:ext cx="4415186" cy="4008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4800"/>
              <a:buFont typeface="PT Sans"/>
              <a:buNone/>
            </a:pPr>
            <a:r>
              <a:rPr lang="en-US" sz="4800"/>
              <a:t>Metodologias de Formulación de Proyectos</a:t>
            </a:r>
            <a:br>
              <a:rPr lang="en-US" sz="4800"/>
            </a:br>
            <a:endParaRPr sz="4800"/>
          </a:p>
        </p:txBody>
      </p:sp>
      <p:sp>
        <p:nvSpPr>
          <p:cNvPr id="570" name="Google Shape;570;p27"/>
          <p:cNvSpPr txBox="1"/>
          <p:nvPr>
            <p:ph idx="1" type="body"/>
          </p:nvPr>
        </p:nvSpPr>
        <p:spPr>
          <a:xfrm>
            <a:off x="603380" y="1646758"/>
            <a:ext cx="4415186" cy="13846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Elevator Pitch</a:t>
            </a:r>
            <a:endParaRPr/>
          </a:p>
        </p:txBody>
      </p:sp>
      <p:sp>
        <p:nvSpPr>
          <p:cNvPr id="571" name="Google Shape;571;p27"/>
          <p:cNvSpPr txBox="1"/>
          <p:nvPr/>
        </p:nvSpPr>
        <p:spPr>
          <a:xfrm>
            <a:off x="5858983" y="2558045"/>
            <a:ext cx="5885341" cy="26023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45328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El elevator pitch o discurso de ascensor </a:t>
            </a: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es una técnica de comunicación que consiste en dar una breve descripción de un producto o servicio en un tiempo aproximado de 30 a 60 segundos. </a:t>
            </a:r>
            <a:endParaRPr/>
          </a:p>
          <a:p>
            <a:pPr indent="0" lvl="1" marL="45328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1" marL="453282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El </a:t>
            </a:r>
            <a:r>
              <a:rPr b="1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objetivo es persuadir al receptor del mensaje </a:t>
            </a:r>
            <a:r>
              <a:rPr b="0" i="0" lang="en-US" sz="2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y conseguir agendar una reunión para hablar más en detalle</a:t>
            </a:r>
            <a:endParaRPr/>
          </a:p>
        </p:txBody>
      </p:sp>
      <p:pic>
        <p:nvPicPr>
          <p:cNvPr descr="Teacher con relleno sólido" id="572" name="Google Shape;57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0471" y="1328306"/>
            <a:ext cx="1229739" cy="1229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8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453" l="0" r="0" t="-11062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29"/>
          <p:cNvSpPr txBox="1"/>
          <p:nvPr>
            <p:ph type="title"/>
          </p:nvPr>
        </p:nvSpPr>
        <p:spPr>
          <a:xfrm>
            <a:off x="612648" y="548640"/>
            <a:ext cx="7249424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CONADI: Concurso Microempresa Urbana y Turismo</a:t>
            </a:r>
            <a:endParaRPr/>
          </a:p>
        </p:txBody>
      </p:sp>
      <p:sp>
        <p:nvSpPr>
          <p:cNvPr id="583" name="Google Shape;583;p29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9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9"/>
          <p:cNvSpPr txBox="1"/>
          <p:nvPr>
            <p:ph idx="1" type="body"/>
          </p:nvPr>
        </p:nvSpPr>
        <p:spPr>
          <a:xfrm>
            <a:off x="638023" y="2245368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Financiará proyectos individuales y comunitarios que rescate, involucre o desarrolle las culturas indígenas.  </a:t>
            </a:r>
            <a:endParaRPr/>
          </a:p>
        </p:txBody>
      </p:sp>
      <p:sp>
        <p:nvSpPr>
          <p:cNvPr id="586" name="Google Shape;586;p29"/>
          <p:cNvSpPr txBox="1"/>
          <p:nvPr/>
        </p:nvSpPr>
        <p:spPr>
          <a:xfrm>
            <a:off x="647305" y="3409943"/>
            <a:ext cx="7421228" cy="2767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2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Financiará proyectos individuales y comunitarios con </a:t>
            </a:r>
            <a:r>
              <a:rPr b="1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inversión de hasta $2.500.000 IVA incluido</a:t>
            </a: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, que rescate, involucre o desarrolle las culturas indígenas.</a:t>
            </a:r>
            <a:endParaRPr/>
          </a:p>
          <a:p>
            <a:pPr indent="0" lvl="2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Apoyar y fortalecer las iniciativas turísticas indígenas de la Región para equipamiento $3.000.000</a:t>
            </a:r>
            <a:endParaRPr/>
          </a:p>
          <a:p>
            <a:pPr indent="0" lvl="2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SIN APORTE PROPIO 2024</a:t>
            </a:r>
            <a:endParaRPr/>
          </a:p>
        </p:txBody>
      </p:sp>
      <p:sp>
        <p:nvSpPr>
          <p:cNvPr id="587" name="Google Shape;587;p29"/>
          <p:cNvSpPr/>
          <p:nvPr/>
        </p:nvSpPr>
        <p:spPr>
          <a:xfrm>
            <a:off x="8068533" y="2524870"/>
            <a:ext cx="3197693" cy="319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9"/>
          <p:cNvSpPr/>
          <p:nvPr/>
        </p:nvSpPr>
        <p:spPr>
          <a:xfrm>
            <a:off x="8357713" y="2957191"/>
            <a:ext cx="2170634" cy="2170634"/>
          </a:xfrm>
          <a:custGeom>
            <a:rect b="b" l="l" r="r" t="t"/>
            <a:pathLst>
              <a:path extrusionOk="0" h="6272530" w="6272530">
                <a:moveTo>
                  <a:pt x="0" y="0"/>
                </a:moveTo>
                <a:lnTo>
                  <a:pt x="6272530" y="0"/>
                </a:lnTo>
                <a:lnTo>
                  <a:pt x="6272530" y="6272530"/>
                </a:lnTo>
                <a:lnTo>
                  <a:pt x="0" y="62725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30"/>
          <p:cNvSpPr txBox="1"/>
          <p:nvPr>
            <p:ph type="title"/>
          </p:nvPr>
        </p:nvSpPr>
        <p:spPr>
          <a:xfrm>
            <a:off x="603381" y="553616"/>
            <a:ext cx="4415186" cy="4008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4800"/>
              <a:buFont typeface="PT Sans"/>
              <a:buNone/>
            </a:pPr>
            <a:r>
              <a:rPr lang="en-US" sz="4800"/>
              <a:t>Ejemplos:</a:t>
            </a:r>
            <a:endParaRPr/>
          </a:p>
        </p:txBody>
      </p:sp>
      <p:sp>
        <p:nvSpPr>
          <p:cNvPr id="594" name="Google Shape;594;p30"/>
          <p:cNvSpPr/>
          <p:nvPr/>
        </p:nvSpPr>
        <p:spPr>
          <a:xfrm>
            <a:off x="-125503" y="1240086"/>
            <a:ext cx="4727158" cy="4748320"/>
          </a:xfrm>
          <a:custGeom>
            <a:rect b="b" l="l" r="r" t="t"/>
            <a:pathLst>
              <a:path extrusionOk="0" h="12082399" w="12028551">
                <a:moveTo>
                  <a:pt x="0" y="0"/>
                </a:moveTo>
                <a:lnTo>
                  <a:pt x="12028551" y="0"/>
                </a:lnTo>
                <a:lnTo>
                  <a:pt x="12028551" y="12082399"/>
                </a:lnTo>
                <a:lnTo>
                  <a:pt x="0" y="120823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7164" r="-17164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0"/>
          <p:cNvSpPr/>
          <p:nvPr/>
        </p:nvSpPr>
        <p:spPr>
          <a:xfrm>
            <a:off x="5348576" y="1714499"/>
            <a:ext cx="6856121" cy="3856568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7077" l="0" r="0" t="-1707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1"/>
          <p:cNvSpPr txBox="1"/>
          <p:nvPr>
            <p:ph type="title"/>
          </p:nvPr>
        </p:nvSpPr>
        <p:spPr>
          <a:xfrm>
            <a:off x="612648" y="548640"/>
            <a:ext cx="7249424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FOSIS</a:t>
            </a:r>
            <a:endParaRPr/>
          </a:p>
        </p:txBody>
      </p:sp>
      <p:sp>
        <p:nvSpPr>
          <p:cNvPr id="601" name="Google Shape;601;p31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31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31"/>
          <p:cNvSpPr txBox="1"/>
          <p:nvPr>
            <p:ph idx="1" type="body"/>
          </p:nvPr>
        </p:nvSpPr>
        <p:spPr>
          <a:xfrm>
            <a:off x="638024" y="1823382"/>
            <a:ext cx="4882244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Para postular es necesario tener 18 anos o mas: </a:t>
            </a:r>
            <a:endParaRPr/>
          </a:p>
        </p:txBody>
      </p:sp>
      <p:sp>
        <p:nvSpPr>
          <p:cNvPr id="604" name="Google Shape;604;p31"/>
          <p:cNvSpPr/>
          <p:nvPr/>
        </p:nvSpPr>
        <p:spPr>
          <a:xfrm>
            <a:off x="8068533" y="2524870"/>
            <a:ext cx="3197693" cy="319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1"/>
          <p:cNvSpPr/>
          <p:nvPr/>
        </p:nvSpPr>
        <p:spPr>
          <a:xfrm>
            <a:off x="7613441" y="3294614"/>
            <a:ext cx="2983561" cy="1607658"/>
          </a:xfrm>
          <a:custGeom>
            <a:rect b="b" l="l" r="r" t="t"/>
            <a:pathLst>
              <a:path extrusionOk="0" h="3125724" w="5800852">
                <a:moveTo>
                  <a:pt x="0" y="0"/>
                </a:moveTo>
                <a:lnTo>
                  <a:pt x="5800852" y="0"/>
                </a:lnTo>
                <a:lnTo>
                  <a:pt x="5800852" y="3125724"/>
                </a:lnTo>
                <a:lnTo>
                  <a:pt x="0" y="3125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2786" l="0" r="0" t="-4279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1"/>
          <p:cNvSpPr txBox="1"/>
          <p:nvPr/>
        </p:nvSpPr>
        <p:spPr>
          <a:xfrm>
            <a:off x="647305" y="2987957"/>
            <a:ext cx="6185758" cy="2767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2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Encontrarse en los </a:t>
            </a:r>
            <a:r>
              <a:rPr b="1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tramos de menor ingreso o mayor vulnerabilidad</a:t>
            </a: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 según el Registro Social de Hogares.</a:t>
            </a:r>
            <a:endParaRPr/>
          </a:p>
          <a:p>
            <a:pPr indent="-342900" lvl="2" marL="3429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Char char="•"/>
            </a:pPr>
            <a:r>
              <a:rPr b="1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Tener cédula de identidad vigente.</a:t>
            </a:r>
            <a:endParaRPr/>
          </a:p>
          <a:p>
            <a:pPr indent="-342900" lvl="2" marL="3429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Char char="•"/>
            </a:pPr>
            <a:r>
              <a:rPr b="1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Residir en un territorio o comuna donde se desarrolle el programa.</a:t>
            </a:r>
            <a:endParaRPr/>
          </a:p>
          <a:p>
            <a:pPr indent="-196850" lvl="2" marL="3429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f2ca6daa0_0_22"/>
          <p:cNvSpPr/>
          <p:nvPr/>
        </p:nvSpPr>
        <p:spPr>
          <a:xfrm>
            <a:off x="764288" y="976788"/>
            <a:ext cx="2523600" cy="1010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41" name="Google Shape;141;g33f2ca6daa0_0_22"/>
          <p:cNvSpPr txBox="1"/>
          <p:nvPr>
            <p:ph idx="4294967295" type="body"/>
          </p:nvPr>
        </p:nvSpPr>
        <p:spPr>
          <a:xfrm>
            <a:off x="4086637" y="2560126"/>
            <a:ext cx="6773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Fondo de Fortalecimiento de las Organizaciones de Interés Público: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142" name="Google Shape;142;g33f2ca6daa0_0_22"/>
          <p:cNvSpPr txBox="1"/>
          <p:nvPr>
            <p:ph idx="4294967295" type="title"/>
          </p:nvPr>
        </p:nvSpPr>
        <p:spPr>
          <a:xfrm>
            <a:off x="4061261" y="990877"/>
            <a:ext cx="10653600" cy="113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Programas de </a:t>
            </a:r>
            <a:br>
              <a:rPr lang="en-US"/>
            </a:br>
            <a:r>
              <a:rPr lang="en-US"/>
              <a:t>Financiamiento</a:t>
            </a:r>
            <a:endParaRPr/>
          </a:p>
        </p:txBody>
      </p:sp>
      <p:sp>
        <p:nvSpPr>
          <p:cNvPr id="143" name="Google Shape;143;g33f2ca6daa0_0_22"/>
          <p:cNvSpPr txBox="1"/>
          <p:nvPr/>
        </p:nvSpPr>
        <p:spPr>
          <a:xfrm>
            <a:off x="4095918" y="3677110"/>
            <a:ext cx="7269600" cy="25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El objetivo del FFOIP, es el de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fortalecer a las organizaciones de interés público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 cuya finalidad sea la </a:t>
            </a: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promoción del interés general </a:t>
            </a:r>
            <a:r>
              <a:rPr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en materia de derechos de la ciudadanía, asistencia social, educación, salud, medio ambiente, o cualquiera otra de bien común, en especial las que recurren al voluntariado.     </a:t>
            </a:r>
            <a:endParaRPr/>
          </a:p>
        </p:txBody>
      </p:sp>
      <p:sp>
        <p:nvSpPr>
          <p:cNvPr id="144" name="Google Shape;144;g33f2ca6daa0_0_22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Cómo</a:t>
            </a:r>
            <a:r>
              <a:rPr b="1" lang="en-US" sz="2500"/>
              <a:t> usar la </a:t>
            </a:r>
            <a:r>
              <a:rPr b="1" lang="en-US" sz="2500"/>
              <a:t>tipografía</a:t>
            </a:r>
            <a:r>
              <a:rPr b="1" lang="en-US" sz="2500"/>
              <a:t> en la </a:t>
            </a:r>
            <a:r>
              <a:rPr b="1" lang="en-US" sz="2500"/>
              <a:t>presentación</a:t>
            </a:r>
            <a:r>
              <a:rPr b="1" lang="en-US" sz="2500"/>
              <a:t>: PT SANS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cxnSp>
        <p:nvCxnSpPr>
          <p:cNvPr id="145" name="Google Shape;145;g33f2ca6daa0_0_22"/>
          <p:cNvCxnSpPr/>
          <p:nvPr/>
        </p:nvCxnSpPr>
        <p:spPr>
          <a:xfrm>
            <a:off x="3918663" y="1052738"/>
            <a:ext cx="0" cy="1010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g33f2ca6daa0_0_22"/>
          <p:cNvCxnSpPr/>
          <p:nvPr/>
        </p:nvCxnSpPr>
        <p:spPr>
          <a:xfrm>
            <a:off x="3918663" y="2648463"/>
            <a:ext cx="0" cy="7875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" name="Google Shape;147;g33f2ca6daa0_0_22"/>
          <p:cNvCxnSpPr/>
          <p:nvPr/>
        </p:nvCxnSpPr>
        <p:spPr>
          <a:xfrm>
            <a:off x="3918663" y="3737038"/>
            <a:ext cx="0" cy="23706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g33f2ca6daa0_0_22"/>
          <p:cNvCxnSpPr/>
          <p:nvPr/>
        </p:nvCxnSpPr>
        <p:spPr>
          <a:xfrm rot="10800000">
            <a:off x="3287763" y="15577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9" name="Google Shape;149;g33f2ca6daa0_0_22"/>
          <p:cNvSpPr txBox="1"/>
          <p:nvPr>
            <p:ph idx="4294967295" type="body"/>
          </p:nvPr>
        </p:nvSpPr>
        <p:spPr>
          <a:xfrm>
            <a:off x="1049063" y="106708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los </a:t>
            </a:r>
            <a:r>
              <a:rPr b="1" lang="en-US" sz="1000">
                <a:solidFill>
                  <a:schemeClr val="dk1"/>
                </a:solidFill>
              </a:rPr>
              <a:t>títulos</a:t>
            </a:r>
            <a:r>
              <a:rPr b="1" lang="en-US" sz="1000">
                <a:solidFill>
                  <a:schemeClr val="dk1"/>
                </a:solidFill>
              </a:rPr>
              <a:t>: 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</a:t>
            </a:r>
            <a:r>
              <a:rPr lang="en-US" sz="1000">
                <a:solidFill>
                  <a:schemeClr val="dk1"/>
                </a:solidFill>
              </a:rPr>
              <a:t> 45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o negrita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Verde #029600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0" name="Google Shape;150;g33f2ca6daa0_0_22"/>
          <p:cNvSpPr/>
          <p:nvPr/>
        </p:nvSpPr>
        <p:spPr>
          <a:xfrm>
            <a:off x="764288" y="2556288"/>
            <a:ext cx="2523600" cy="9717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51" name="Google Shape;151;g33f2ca6daa0_0_22"/>
          <p:cNvCxnSpPr/>
          <p:nvPr/>
        </p:nvCxnSpPr>
        <p:spPr>
          <a:xfrm rot="10800000">
            <a:off x="3287763" y="304213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2" name="Google Shape;152;g33f2ca6daa0_0_22"/>
          <p:cNvSpPr txBox="1"/>
          <p:nvPr>
            <p:ph idx="4294967295" type="body"/>
          </p:nvPr>
        </p:nvSpPr>
        <p:spPr>
          <a:xfrm>
            <a:off x="1049063" y="2648463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los </a:t>
            </a:r>
            <a:r>
              <a:rPr b="1" lang="en-US" sz="1000">
                <a:solidFill>
                  <a:schemeClr val="dk1"/>
                </a:solidFill>
              </a:rPr>
              <a:t>subtítulos: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25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o negrita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Azul #004377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3" name="Google Shape;153;g33f2ca6daa0_0_22"/>
          <p:cNvSpPr/>
          <p:nvPr/>
        </p:nvSpPr>
        <p:spPr>
          <a:xfrm>
            <a:off x="764288" y="4097388"/>
            <a:ext cx="2523600" cy="1541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54" name="Google Shape;154;g33f2ca6daa0_0_22"/>
          <p:cNvCxnSpPr/>
          <p:nvPr/>
        </p:nvCxnSpPr>
        <p:spPr>
          <a:xfrm rot="10800000">
            <a:off x="3287763" y="48630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" name="Google Shape;155;g33f2ca6daa0_0_22"/>
          <p:cNvSpPr txBox="1"/>
          <p:nvPr>
            <p:ph idx="4294967295" type="body"/>
          </p:nvPr>
        </p:nvSpPr>
        <p:spPr>
          <a:xfrm>
            <a:off x="1049063" y="422983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el texto: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Tamaño 18-23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Regular para </a:t>
            </a:r>
            <a:r>
              <a:rPr lang="en-US" sz="1000">
                <a:solidFill>
                  <a:schemeClr val="dk1"/>
                </a:solidFill>
              </a:rPr>
              <a:t>información</a:t>
            </a:r>
            <a:r>
              <a:rPr lang="en-US" sz="1000">
                <a:solidFill>
                  <a:schemeClr val="dk1"/>
                </a:solidFill>
              </a:rPr>
              <a:t> general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Bold para destacar </a:t>
            </a:r>
            <a:r>
              <a:rPr lang="en-US" sz="1000">
                <a:solidFill>
                  <a:schemeClr val="dk1"/>
                </a:solidFill>
              </a:rPr>
              <a:t>información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Color: Azul #004377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2"/>
          <p:cNvSpPr txBox="1"/>
          <p:nvPr>
            <p:ph type="title"/>
          </p:nvPr>
        </p:nvSpPr>
        <p:spPr>
          <a:xfrm>
            <a:off x="612648" y="548640"/>
            <a:ext cx="7249424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FOSIS</a:t>
            </a:r>
            <a:endParaRPr/>
          </a:p>
        </p:txBody>
      </p:sp>
      <p:sp>
        <p:nvSpPr>
          <p:cNvPr id="612" name="Google Shape;612;p32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32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32"/>
          <p:cNvSpPr txBox="1"/>
          <p:nvPr>
            <p:ph idx="1" type="body"/>
          </p:nvPr>
        </p:nvSpPr>
        <p:spPr>
          <a:xfrm>
            <a:off x="638023" y="1823382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Concursos anuales: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615" name="Google Shape;615;p32"/>
          <p:cNvSpPr/>
          <p:nvPr/>
        </p:nvSpPr>
        <p:spPr>
          <a:xfrm>
            <a:off x="8068533" y="2524870"/>
            <a:ext cx="3197693" cy="319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32"/>
          <p:cNvSpPr/>
          <p:nvPr/>
        </p:nvSpPr>
        <p:spPr>
          <a:xfrm>
            <a:off x="800155" y="3182018"/>
            <a:ext cx="5683772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32"/>
          <p:cNvSpPr txBox="1"/>
          <p:nvPr/>
        </p:nvSpPr>
        <p:spPr>
          <a:xfrm>
            <a:off x="1311435" y="3155911"/>
            <a:ext cx="5428031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Yo emprendo semilla Seguridad y Oportunidades</a:t>
            </a:r>
            <a:endParaRPr/>
          </a:p>
        </p:txBody>
      </p:sp>
      <p:sp>
        <p:nvSpPr>
          <p:cNvPr id="618" name="Google Shape;618;p32"/>
          <p:cNvSpPr/>
          <p:nvPr/>
        </p:nvSpPr>
        <p:spPr>
          <a:xfrm>
            <a:off x="698657" y="3155911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619" name="Google Shape;619;p32"/>
          <p:cNvSpPr/>
          <p:nvPr/>
        </p:nvSpPr>
        <p:spPr>
          <a:xfrm>
            <a:off x="800155" y="3810367"/>
            <a:ext cx="5683772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 txBox="1"/>
          <p:nvPr/>
        </p:nvSpPr>
        <p:spPr>
          <a:xfrm>
            <a:off x="1311436" y="3784260"/>
            <a:ext cx="5122616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Yo emprendo básico</a:t>
            </a:r>
            <a:endParaRPr/>
          </a:p>
        </p:txBody>
      </p:sp>
      <p:sp>
        <p:nvSpPr>
          <p:cNvPr id="621" name="Google Shape;621;p32"/>
          <p:cNvSpPr/>
          <p:nvPr/>
        </p:nvSpPr>
        <p:spPr>
          <a:xfrm>
            <a:off x="698657" y="3784260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622" name="Google Shape;622;p32"/>
          <p:cNvSpPr/>
          <p:nvPr/>
        </p:nvSpPr>
        <p:spPr>
          <a:xfrm>
            <a:off x="800155" y="4438716"/>
            <a:ext cx="5683772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32"/>
          <p:cNvSpPr txBox="1"/>
          <p:nvPr/>
        </p:nvSpPr>
        <p:spPr>
          <a:xfrm>
            <a:off x="1361311" y="4412609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Yo emprendo avanzado</a:t>
            </a:r>
            <a:endParaRPr/>
          </a:p>
        </p:txBody>
      </p:sp>
      <p:sp>
        <p:nvSpPr>
          <p:cNvPr id="624" name="Google Shape;624;p32"/>
          <p:cNvSpPr/>
          <p:nvPr/>
        </p:nvSpPr>
        <p:spPr>
          <a:xfrm>
            <a:off x="698657" y="4412609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625" name="Google Shape;625;p32"/>
          <p:cNvSpPr/>
          <p:nvPr/>
        </p:nvSpPr>
        <p:spPr>
          <a:xfrm>
            <a:off x="7613441" y="3294614"/>
            <a:ext cx="2983561" cy="1607658"/>
          </a:xfrm>
          <a:custGeom>
            <a:rect b="b" l="l" r="r" t="t"/>
            <a:pathLst>
              <a:path extrusionOk="0" h="3125724" w="5800852">
                <a:moveTo>
                  <a:pt x="0" y="0"/>
                </a:moveTo>
                <a:lnTo>
                  <a:pt x="5800852" y="0"/>
                </a:lnTo>
                <a:lnTo>
                  <a:pt x="5800852" y="3125724"/>
                </a:lnTo>
                <a:lnTo>
                  <a:pt x="0" y="3125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2786" l="0" r="0" t="-4279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3"/>
          <p:cNvSpPr txBox="1"/>
          <p:nvPr>
            <p:ph type="title"/>
          </p:nvPr>
        </p:nvSpPr>
        <p:spPr>
          <a:xfrm>
            <a:off x="612647" y="548640"/>
            <a:ext cx="8006419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Capacitaciones SERCOTEC</a:t>
            </a:r>
            <a:endParaRPr/>
          </a:p>
        </p:txBody>
      </p:sp>
      <p:sp>
        <p:nvSpPr>
          <p:cNvPr id="632" name="Google Shape;632;p33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33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33"/>
          <p:cNvSpPr txBox="1"/>
          <p:nvPr>
            <p:ph idx="1" type="body"/>
          </p:nvPr>
        </p:nvSpPr>
        <p:spPr>
          <a:xfrm>
            <a:off x="638023" y="1823382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Capacitaciones: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635" name="Google Shape;635;p33"/>
          <p:cNvSpPr/>
          <p:nvPr/>
        </p:nvSpPr>
        <p:spPr>
          <a:xfrm>
            <a:off x="8068533" y="2524870"/>
            <a:ext cx="3197693" cy="319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800155" y="3182018"/>
            <a:ext cx="5683772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 txBox="1"/>
          <p:nvPr/>
        </p:nvSpPr>
        <p:spPr>
          <a:xfrm>
            <a:off x="1311435" y="3155911"/>
            <a:ext cx="5428031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Biblioredes</a:t>
            </a:r>
            <a:endParaRPr b="1" sz="20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698657" y="3155911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639" name="Google Shape;639;p33"/>
          <p:cNvSpPr/>
          <p:nvPr/>
        </p:nvSpPr>
        <p:spPr>
          <a:xfrm>
            <a:off x="800155" y="3810367"/>
            <a:ext cx="5683772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311436" y="3784260"/>
            <a:ext cx="5122616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Centro de negocios SERCOTEC</a:t>
            </a:r>
            <a:endParaRPr/>
          </a:p>
        </p:txBody>
      </p:sp>
      <p:sp>
        <p:nvSpPr>
          <p:cNvPr id="641" name="Google Shape;641;p33"/>
          <p:cNvSpPr/>
          <p:nvPr/>
        </p:nvSpPr>
        <p:spPr>
          <a:xfrm>
            <a:off x="698657" y="3784260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642" name="Google Shape;642;p33"/>
          <p:cNvSpPr/>
          <p:nvPr/>
        </p:nvSpPr>
        <p:spPr>
          <a:xfrm>
            <a:off x="800155" y="4438716"/>
            <a:ext cx="5683772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33"/>
          <p:cNvSpPr txBox="1"/>
          <p:nvPr/>
        </p:nvSpPr>
        <p:spPr>
          <a:xfrm>
            <a:off x="1361311" y="4412609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Capacitaciones SERCOTEC.CL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698657" y="4412609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7812994" y="4084225"/>
            <a:ext cx="2696521" cy="1163762"/>
          </a:xfrm>
          <a:custGeom>
            <a:rect b="b" l="l" r="r" t="t"/>
            <a:pathLst>
              <a:path extrusionOk="0" h="1479011" w="3426976">
                <a:moveTo>
                  <a:pt x="0" y="0"/>
                </a:moveTo>
                <a:lnTo>
                  <a:pt x="3426975" y="0"/>
                </a:lnTo>
                <a:lnTo>
                  <a:pt x="3426975" y="1479011"/>
                </a:lnTo>
                <a:lnTo>
                  <a:pt x="0" y="1479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33"/>
          <p:cNvSpPr txBox="1"/>
          <p:nvPr/>
        </p:nvSpPr>
        <p:spPr>
          <a:xfrm>
            <a:off x="1309689" y="4863222"/>
            <a:ext cx="4348765" cy="542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rgbClr val="029600"/>
                </a:solidFill>
                <a:latin typeface="Catamaran"/>
                <a:ea typeface="Catamaran"/>
                <a:cs typeface="Catamaran"/>
                <a:sym typeface="Catamaran"/>
              </a:rPr>
              <a:t>www.capacitacion.sercotec.cl/portal</a:t>
            </a:r>
            <a:endParaRPr/>
          </a:p>
        </p:txBody>
      </p:sp>
      <p:sp>
        <p:nvSpPr>
          <p:cNvPr id="647" name="Google Shape;647;p33"/>
          <p:cNvSpPr/>
          <p:nvPr/>
        </p:nvSpPr>
        <p:spPr>
          <a:xfrm>
            <a:off x="7704109" y="3022700"/>
            <a:ext cx="2805405" cy="761571"/>
          </a:xfrm>
          <a:custGeom>
            <a:rect b="b" l="l" r="r" t="t"/>
            <a:pathLst>
              <a:path extrusionOk="0" h="2081911" w="7669149">
                <a:moveTo>
                  <a:pt x="0" y="0"/>
                </a:moveTo>
                <a:lnTo>
                  <a:pt x="7669149" y="0"/>
                </a:lnTo>
                <a:lnTo>
                  <a:pt x="7669149" y="2081911"/>
                </a:lnTo>
                <a:lnTo>
                  <a:pt x="0" y="2081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34"/>
          <p:cNvSpPr txBox="1"/>
          <p:nvPr>
            <p:ph type="title"/>
          </p:nvPr>
        </p:nvSpPr>
        <p:spPr>
          <a:xfrm>
            <a:off x="612647" y="548640"/>
            <a:ext cx="8006419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Capacitaciones</a:t>
            </a:r>
            <a:endParaRPr/>
          </a:p>
        </p:txBody>
      </p:sp>
      <p:sp>
        <p:nvSpPr>
          <p:cNvPr id="654" name="Google Shape;654;p34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34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4"/>
          <p:cNvSpPr txBox="1"/>
          <p:nvPr>
            <p:ph idx="1" type="body"/>
          </p:nvPr>
        </p:nvSpPr>
        <p:spPr>
          <a:xfrm>
            <a:off x="638023" y="1526872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Programa Biblioredes: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657" name="Google Shape;657;p34"/>
          <p:cNvSpPr/>
          <p:nvPr/>
        </p:nvSpPr>
        <p:spPr>
          <a:xfrm>
            <a:off x="7950256" y="2200276"/>
            <a:ext cx="3522288" cy="35222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4"/>
          <p:cNvSpPr/>
          <p:nvPr/>
        </p:nvSpPr>
        <p:spPr>
          <a:xfrm>
            <a:off x="800155" y="2238796"/>
            <a:ext cx="5014858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4"/>
          <p:cNvSpPr txBox="1"/>
          <p:nvPr/>
        </p:nvSpPr>
        <p:spPr>
          <a:xfrm>
            <a:off x="1311435" y="2212689"/>
            <a:ext cx="5428031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Curso de Powerpoint 2010</a:t>
            </a:r>
            <a:endParaRPr/>
          </a:p>
        </p:txBody>
      </p:sp>
      <p:sp>
        <p:nvSpPr>
          <p:cNvPr id="660" name="Google Shape;660;p34"/>
          <p:cNvSpPr/>
          <p:nvPr/>
        </p:nvSpPr>
        <p:spPr>
          <a:xfrm>
            <a:off x="698657" y="2212689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1</a:t>
            </a:r>
            <a:endParaRPr/>
          </a:p>
        </p:txBody>
      </p:sp>
      <p:sp>
        <p:nvSpPr>
          <p:cNvPr id="661" name="Google Shape;661;p34"/>
          <p:cNvSpPr/>
          <p:nvPr/>
        </p:nvSpPr>
        <p:spPr>
          <a:xfrm>
            <a:off x="800155" y="2867145"/>
            <a:ext cx="5014858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4"/>
          <p:cNvSpPr txBox="1"/>
          <p:nvPr/>
        </p:nvSpPr>
        <p:spPr>
          <a:xfrm>
            <a:off x="1311436" y="2841038"/>
            <a:ext cx="5122616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Curso de Word 2010</a:t>
            </a:r>
            <a:endParaRPr/>
          </a:p>
        </p:txBody>
      </p:sp>
      <p:sp>
        <p:nvSpPr>
          <p:cNvPr id="663" name="Google Shape;663;p34"/>
          <p:cNvSpPr/>
          <p:nvPr/>
        </p:nvSpPr>
        <p:spPr>
          <a:xfrm>
            <a:off x="698657" y="2841038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2</a:t>
            </a:r>
            <a:endParaRPr/>
          </a:p>
        </p:txBody>
      </p:sp>
      <p:sp>
        <p:nvSpPr>
          <p:cNvPr id="664" name="Google Shape;664;p34"/>
          <p:cNvSpPr/>
          <p:nvPr/>
        </p:nvSpPr>
        <p:spPr>
          <a:xfrm>
            <a:off x="800155" y="3495494"/>
            <a:ext cx="5014858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34"/>
          <p:cNvSpPr txBox="1"/>
          <p:nvPr/>
        </p:nvSpPr>
        <p:spPr>
          <a:xfrm>
            <a:off x="1361311" y="3469387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Curso de Publisher 2010</a:t>
            </a:r>
            <a:endParaRPr/>
          </a:p>
        </p:txBody>
      </p:sp>
      <p:sp>
        <p:nvSpPr>
          <p:cNvPr id="666" name="Google Shape;666;p34"/>
          <p:cNvSpPr/>
          <p:nvPr/>
        </p:nvSpPr>
        <p:spPr>
          <a:xfrm>
            <a:off x="698657" y="3469387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3</a:t>
            </a:r>
            <a:endParaRPr/>
          </a:p>
        </p:txBody>
      </p:sp>
      <p:sp>
        <p:nvSpPr>
          <p:cNvPr id="667" name="Google Shape;667;p34"/>
          <p:cNvSpPr/>
          <p:nvPr/>
        </p:nvSpPr>
        <p:spPr>
          <a:xfrm>
            <a:off x="7234102" y="2478565"/>
            <a:ext cx="3377177" cy="916787"/>
          </a:xfrm>
          <a:custGeom>
            <a:rect b="b" l="l" r="r" t="t"/>
            <a:pathLst>
              <a:path extrusionOk="0" h="2081911" w="7669149">
                <a:moveTo>
                  <a:pt x="0" y="0"/>
                </a:moveTo>
                <a:lnTo>
                  <a:pt x="7669149" y="0"/>
                </a:lnTo>
                <a:lnTo>
                  <a:pt x="7669149" y="2081911"/>
                </a:lnTo>
                <a:lnTo>
                  <a:pt x="0" y="2081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34"/>
          <p:cNvSpPr txBox="1"/>
          <p:nvPr/>
        </p:nvSpPr>
        <p:spPr>
          <a:xfrm>
            <a:off x="7234102" y="3396415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Font typeface="Arial"/>
              <a:buNone/>
            </a:pPr>
            <a:r>
              <a:rPr b="1" lang="en-US" sz="2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Daniel Briones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500"/>
              <a:buFont typeface="Arial"/>
              <a:buNone/>
            </a:pPr>
            <a:r>
              <a:rPr lang="en-US" sz="1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dbriones@BIBLIOREDES.GOB.CL</a:t>
            </a:r>
            <a:endParaRPr sz="1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500"/>
              <a:buFont typeface="Arial"/>
              <a:buNone/>
            </a:pPr>
            <a:r>
              <a:rPr lang="en-US" sz="1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Janequeo # 393 - Valdivia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1500"/>
              <a:buFont typeface="Arial"/>
              <a:buNone/>
            </a:pPr>
            <a:r>
              <a:rPr lang="en-US" sz="15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+56+63+2207745/ +56+63+2207662</a:t>
            </a:r>
            <a:endParaRPr/>
          </a:p>
        </p:txBody>
      </p:sp>
      <p:sp>
        <p:nvSpPr>
          <p:cNvPr id="669" name="Google Shape;669;p34"/>
          <p:cNvSpPr/>
          <p:nvPr/>
        </p:nvSpPr>
        <p:spPr>
          <a:xfrm>
            <a:off x="800155" y="4153320"/>
            <a:ext cx="5014858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34"/>
          <p:cNvSpPr txBox="1"/>
          <p:nvPr/>
        </p:nvSpPr>
        <p:spPr>
          <a:xfrm>
            <a:off x="1311435" y="4127213"/>
            <a:ext cx="5428031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Curso de Excel 2010</a:t>
            </a:r>
            <a:endParaRPr/>
          </a:p>
        </p:txBody>
      </p:sp>
      <p:sp>
        <p:nvSpPr>
          <p:cNvPr id="671" name="Google Shape;671;p34"/>
          <p:cNvSpPr/>
          <p:nvPr/>
        </p:nvSpPr>
        <p:spPr>
          <a:xfrm>
            <a:off x="698657" y="4127213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4</a:t>
            </a:r>
            <a:endParaRPr/>
          </a:p>
        </p:txBody>
      </p:sp>
      <p:sp>
        <p:nvSpPr>
          <p:cNvPr id="672" name="Google Shape;672;p34"/>
          <p:cNvSpPr/>
          <p:nvPr/>
        </p:nvSpPr>
        <p:spPr>
          <a:xfrm>
            <a:off x="800155" y="4781669"/>
            <a:ext cx="5014858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34"/>
          <p:cNvSpPr txBox="1"/>
          <p:nvPr/>
        </p:nvSpPr>
        <p:spPr>
          <a:xfrm>
            <a:off x="1311436" y="4755562"/>
            <a:ext cx="5122616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Curso de Redes Sociales y Web 2.0</a:t>
            </a:r>
            <a:endParaRPr/>
          </a:p>
        </p:txBody>
      </p:sp>
      <p:sp>
        <p:nvSpPr>
          <p:cNvPr id="674" name="Google Shape;674;p34"/>
          <p:cNvSpPr/>
          <p:nvPr/>
        </p:nvSpPr>
        <p:spPr>
          <a:xfrm>
            <a:off x="698657" y="4755562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5</a:t>
            </a:r>
            <a:endParaRPr/>
          </a:p>
        </p:txBody>
      </p:sp>
      <p:sp>
        <p:nvSpPr>
          <p:cNvPr id="675" name="Google Shape;675;p34"/>
          <p:cNvSpPr/>
          <p:nvPr/>
        </p:nvSpPr>
        <p:spPr>
          <a:xfrm>
            <a:off x="800155" y="5410018"/>
            <a:ext cx="5014858" cy="493964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34"/>
          <p:cNvSpPr txBox="1"/>
          <p:nvPr/>
        </p:nvSpPr>
        <p:spPr>
          <a:xfrm>
            <a:off x="1361311" y="5383911"/>
            <a:ext cx="4931000" cy="628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Curso de Alfabetización digital</a:t>
            </a: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698657" y="5383911"/>
            <a:ext cx="561157" cy="561157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Mono"/>
                <a:ea typeface="PT Mono"/>
                <a:cs typeface="PT Mono"/>
                <a:sym typeface="PT Mono"/>
              </a:rPr>
              <a:t>6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5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227" l="0" r="0" t="-1128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6"/>
          <p:cNvSpPr/>
          <p:nvPr/>
        </p:nvSpPr>
        <p:spPr>
          <a:xfrm>
            <a:off x="0" y="0"/>
            <a:ext cx="13181176" cy="6858000"/>
          </a:xfrm>
          <a:custGeom>
            <a:rect b="b" l="l" r="r" t="t"/>
            <a:pathLst>
              <a:path extrusionOk="0" h="9858925" w="18948997">
                <a:moveTo>
                  <a:pt x="0" y="0"/>
                </a:moveTo>
                <a:lnTo>
                  <a:pt x="18948997" y="0"/>
                </a:lnTo>
                <a:lnTo>
                  <a:pt x="18948997" y="9858925"/>
                </a:lnTo>
                <a:lnTo>
                  <a:pt x="0" y="98589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622" l="0" r="0" t="-43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36"/>
          <p:cNvSpPr/>
          <p:nvPr/>
        </p:nvSpPr>
        <p:spPr>
          <a:xfrm>
            <a:off x="6483584" y="2935705"/>
            <a:ext cx="3256404" cy="3922295"/>
          </a:xfrm>
          <a:prstGeom prst="rect">
            <a:avLst/>
          </a:prstGeom>
          <a:noFill/>
          <a:ln cap="flat" cmpd="sng" w="57150">
            <a:solidFill>
              <a:srgbClr val="0296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36"/>
          <p:cNvSpPr/>
          <p:nvPr/>
        </p:nvSpPr>
        <p:spPr>
          <a:xfrm>
            <a:off x="9367333" y="2634741"/>
            <a:ext cx="930093" cy="930093"/>
          </a:xfrm>
          <a:prstGeom prst="ellipse">
            <a:avLst/>
          </a:prstGeom>
          <a:solidFill>
            <a:srgbClr val="0296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ight pointing backhand index con relleno sólido" id="692" name="Google Shape;69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8448167">
            <a:off x="9465103" y="2773876"/>
            <a:ext cx="683770" cy="683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7"/>
          <p:cNvSpPr txBox="1"/>
          <p:nvPr>
            <p:ph type="title"/>
          </p:nvPr>
        </p:nvSpPr>
        <p:spPr>
          <a:xfrm>
            <a:off x="612647" y="548640"/>
            <a:ext cx="8813985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Apoyo en la creación de Empresas</a:t>
            </a:r>
            <a:endParaRPr/>
          </a:p>
        </p:txBody>
      </p:sp>
      <p:sp>
        <p:nvSpPr>
          <p:cNvPr id="698" name="Google Shape;698;p37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7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37"/>
          <p:cNvSpPr txBox="1"/>
          <p:nvPr>
            <p:ph idx="1" type="body"/>
          </p:nvPr>
        </p:nvSpPr>
        <p:spPr>
          <a:xfrm>
            <a:off x="638024" y="1823382"/>
            <a:ext cx="4882244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Inicio de actividades de sus emprendimientos:</a:t>
            </a:r>
            <a:endParaRPr/>
          </a:p>
        </p:txBody>
      </p:sp>
      <p:sp>
        <p:nvSpPr>
          <p:cNvPr id="701" name="Google Shape;701;p37"/>
          <p:cNvSpPr/>
          <p:nvPr/>
        </p:nvSpPr>
        <p:spPr>
          <a:xfrm>
            <a:off x="7189811" y="1746300"/>
            <a:ext cx="1826031" cy="1826031"/>
          </a:xfrm>
          <a:prstGeom prst="ellipse">
            <a:avLst/>
          </a:prstGeom>
          <a:solidFill>
            <a:srgbClr val="0296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37"/>
          <p:cNvSpPr txBox="1"/>
          <p:nvPr/>
        </p:nvSpPr>
        <p:spPr>
          <a:xfrm>
            <a:off x="647305" y="2987957"/>
            <a:ext cx="4157451" cy="2767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2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Apoyo y asistencia técnica, en la creación, transformación, migración, modificación de Personalidad Jurídica</a:t>
            </a:r>
            <a:endParaRPr/>
          </a:p>
          <a:p>
            <a:pPr indent="-196850" lvl="2" marL="3429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t/>
            </a:r>
            <a:endParaRPr b="1" i="0" sz="23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196850" lvl="2" marL="3429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03" name="Google Shape;703;p37"/>
          <p:cNvSpPr/>
          <p:nvPr/>
        </p:nvSpPr>
        <p:spPr>
          <a:xfrm>
            <a:off x="5991576" y="3637733"/>
            <a:ext cx="1826031" cy="1826031"/>
          </a:xfrm>
          <a:prstGeom prst="ellipse">
            <a:avLst/>
          </a:prstGeom>
          <a:solidFill>
            <a:srgbClr val="0296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7"/>
          <p:cNvSpPr/>
          <p:nvPr/>
        </p:nvSpPr>
        <p:spPr>
          <a:xfrm>
            <a:off x="8232986" y="3637733"/>
            <a:ext cx="1826031" cy="1826031"/>
          </a:xfrm>
          <a:prstGeom prst="ellipse">
            <a:avLst/>
          </a:prstGeom>
          <a:solidFill>
            <a:srgbClr val="0296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37"/>
          <p:cNvSpPr txBox="1"/>
          <p:nvPr/>
        </p:nvSpPr>
        <p:spPr>
          <a:xfrm>
            <a:off x="7406303" y="2264142"/>
            <a:ext cx="1739699" cy="858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b="1" lang="en-US" sz="3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E.I.R.L</a:t>
            </a:r>
            <a:endParaRPr/>
          </a:p>
        </p:txBody>
      </p:sp>
      <p:sp>
        <p:nvSpPr>
          <p:cNvPr id="706" name="Google Shape;706;p37"/>
          <p:cNvSpPr txBox="1"/>
          <p:nvPr/>
        </p:nvSpPr>
        <p:spPr>
          <a:xfrm>
            <a:off x="6114360" y="4234796"/>
            <a:ext cx="1786373" cy="858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b="1" lang="en-US" sz="30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Limitada</a:t>
            </a:r>
            <a:endParaRPr/>
          </a:p>
        </p:txBody>
      </p:sp>
      <p:sp>
        <p:nvSpPr>
          <p:cNvPr id="707" name="Google Shape;707;p37"/>
          <p:cNvSpPr txBox="1"/>
          <p:nvPr/>
        </p:nvSpPr>
        <p:spPr>
          <a:xfrm>
            <a:off x="8630685" y="4183424"/>
            <a:ext cx="1739699" cy="8586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b="1" lang="en-US" sz="3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SpA</a:t>
            </a:r>
            <a:endParaRPr b="1" sz="35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/>
          <p:nvPr/>
        </p:nvSpPr>
        <p:spPr>
          <a:xfrm>
            <a:off x="0" y="0"/>
            <a:ext cx="12192000" cy="6858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159" l="0" r="0" t="-1135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9"/>
          <p:cNvSpPr/>
          <p:nvPr/>
        </p:nvSpPr>
        <p:spPr>
          <a:xfrm>
            <a:off x="-177687" y="0"/>
            <a:ext cx="12547375" cy="7408689"/>
          </a:xfrm>
          <a:custGeom>
            <a:rect b="b" l="l" r="r" t="t"/>
            <a:pathLst>
              <a:path extrusionOk="0" h="11113033" w="18821063">
                <a:moveTo>
                  <a:pt x="0" y="0"/>
                </a:moveTo>
                <a:lnTo>
                  <a:pt x="18821062" y="0"/>
                </a:lnTo>
                <a:lnTo>
                  <a:pt x="18821062" y="11113033"/>
                </a:lnTo>
                <a:lnTo>
                  <a:pt x="0" y="11113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40"/>
          <p:cNvSpPr txBox="1"/>
          <p:nvPr>
            <p:ph type="title"/>
          </p:nvPr>
        </p:nvSpPr>
        <p:spPr>
          <a:xfrm>
            <a:off x="612647" y="548639"/>
            <a:ext cx="8341501" cy="13028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5000"/>
              <a:buFont typeface="PT Sans"/>
              <a:buNone/>
            </a:pPr>
            <a:r>
              <a:rPr lang="en-US"/>
              <a:t>Chile Compra</a:t>
            </a:r>
            <a:endParaRPr/>
          </a:p>
        </p:txBody>
      </p:sp>
      <p:sp>
        <p:nvSpPr>
          <p:cNvPr id="723" name="Google Shape;723;p40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40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40"/>
          <p:cNvSpPr txBox="1"/>
          <p:nvPr>
            <p:ph idx="1" type="body"/>
          </p:nvPr>
        </p:nvSpPr>
        <p:spPr>
          <a:xfrm>
            <a:off x="638023" y="2245368"/>
            <a:ext cx="7558325" cy="559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Dirección Chile compra:</a:t>
            </a:r>
            <a:endParaRPr/>
          </a:p>
        </p:txBody>
      </p:sp>
      <p:sp>
        <p:nvSpPr>
          <p:cNvPr id="726" name="Google Shape;726;p40"/>
          <p:cNvSpPr txBox="1"/>
          <p:nvPr/>
        </p:nvSpPr>
        <p:spPr>
          <a:xfrm>
            <a:off x="647305" y="2912399"/>
            <a:ext cx="5815840" cy="2767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2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Apoyo y Asistencia principalmente a los empresarios en inscripción en la web para ser proveedores del Estado, postulación a licitaciones, órdenes de compra.</a:t>
            </a:r>
            <a:endParaRPr/>
          </a:p>
          <a:p>
            <a:pPr indent="0" lvl="2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27" name="Google Shape;727;p40"/>
          <p:cNvSpPr/>
          <p:nvPr/>
        </p:nvSpPr>
        <p:spPr>
          <a:xfrm>
            <a:off x="8068533" y="2524870"/>
            <a:ext cx="3197693" cy="319769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40"/>
          <p:cNvSpPr/>
          <p:nvPr/>
        </p:nvSpPr>
        <p:spPr>
          <a:xfrm>
            <a:off x="6463145" y="2891617"/>
            <a:ext cx="3986512" cy="2111789"/>
          </a:xfrm>
          <a:custGeom>
            <a:rect b="b" l="l" r="r" t="t"/>
            <a:pathLst>
              <a:path extrusionOk="0" h="5499354" w="10381361">
                <a:moveTo>
                  <a:pt x="0" y="0"/>
                </a:moveTo>
                <a:lnTo>
                  <a:pt x="10381361" y="0"/>
                </a:lnTo>
                <a:lnTo>
                  <a:pt x="10381361" y="5499354"/>
                </a:lnTo>
                <a:lnTo>
                  <a:pt x="0" y="5499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" r="-1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41"/>
          <p:cNvSpPr/>
          <p:nvPr/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41"/>
          <p:cNvSpPr txBox="1"/>
          <p:nvPr/>
        </p:nvSpPr>
        <p:spPr>
          <a:xfrm>
            <a:off x="1677389" y="900590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737" name="Google Shape;737;p41"/>
          <p:cNvSpPr txBox="1"/>
          <p:nvPr/>
        </p:nvSpPr>
        <p:spPr>
          <a:xfrm>
            <a:off x="1677389" y="5439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738" name="Google Shape;738;p41"/>
          <p:cNvSpPr/>
          <p:nvPr/>
        </p:nvSpPr>
        <p:spPr>
          <a:xfrm>
            <a:off x="5680358" y="1569210"/>
            <a:ext cx="6511641" cy="5288788"/>
          </a:xfrm>
          <a:prstGeom prst="rect">
            <a:avLst/>
          </a:prstGeom>
          <a:solidFill>
            <a:srgbClr val="029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41"/>
          <p:cNvSpPr txBox="1"/>
          <p:nvPr>
            <p:ph type="ctrTitle"/>
          </p:nvPr>
        </p:nvSpPr>
        <p:spPr>
          <a:xfrm>
            <a:off x="491854" y="1830428"/>
            <a:ext cx="5649211" cy="3685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 sz="7000">
                <a:solidFill>
                  <a:srgbClr val="029600"/>
                </a:solidFill>
              </a:rPr>
              <a:t>Corporación Regional de Desarrollo Productivo </a:t>
            </a:r>
            <a:endParaRPr/>
          </a:p>
        </p:txBody>
      </p:sp>
      <p:sp>
        <p:nvSpPr>
          <p:cNvPr id="740" name="Google Shape;740;p41"/>
          <p:cNvSpPr txBox="1"/>
          <p:nvPr/>
        </p:nvSpPr>
        <p:spPr>
          <a:xfrm>
            <a:off x="6141065" y="5125249"/>
            <a:ext cx="8719143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Oficina Valdivia: </a:t>
            </a:r>
            <a:r>
              <a:rPr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Esmeralda 643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Fono: </a:t>
            </a:r>
            <a:r>
              <a:rPr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9 65091545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Correo: </a:t>
            </a:r>
            <a:r>
              <a:rPr lang="en-US" sz="23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mrodriguez@corporacionlosrios.cl</a:t>
            </a:r>
            <a:endParaRPr sz="2300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41" name="Google Shape;741;p41"/>
          <p:cNvSpPr/>
          <p:nvPr/>
        </p:nvSpPr>
        <p:spPr>
          <a:xfrm>
            <a:off x="6167439" y="1957388"/>
            <a:ext cx="4687828" cy="3028927"/>
          </a:xfrm>
          <a:custGeom>
            <a:rect b="b" l="l" r="r" t="t"/>
            <a:pathLst>
              <a:path extrusionOk="0" h="5863209" w="9074404">
                <a:moveTo>
                  <a:pt x="0" y="0"/>
                </a:moveTo>
                <a:lnTo>
                  <a:pt x="9074404" y="0"/>
                </a:lnTo>
                <a:lnTo>
                  <a:pt x="9074404" y="5863209"/>
                </a:lnTo>
                <a:lnTo>
                  <a:pt x="0" y="5863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41"/>
          <p:cNvSpPr/>
          <p:nvPr/>
        </p:nvSpPr>
        <p:spPr>
          <a:xfrm>
            <a:off x="5880331" y="1746031"/>
            <a:ext cx="816594" cy="816594"/>
          </a:xfrm>
          <a:prstGeom prst="ellipse">
            <a:avLst/>
          </a:prstGeom>
          <a:solidFill>
            <a:srgbClr val="0296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rker con relleno sólido" id="743" name="Google Shape;74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4699" y="1768782"/>
            <a:ext cx="771091" cy="77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f2ca6daa0_0_45"/>
          <p:cNvSpPr/>
          <p:nvPr/>
        </p:nvSpPr>
        <p:spPr>
          <a:xfrm>
            <a:off x="764288" y="976788"/>
            <a:ext cx="2523600" cy="1010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2" name="Google Shape;162;g33f2ca6daa0_0_45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Cómo </a:t>
            </a:r>
            <a:r>
              <a:rPr b="1" lang="en-US" sz="2500"/>
              <a:t>destacar</a:t>
            </a:r>
            <a:r>
              <a:rPr b="1" lang="en-US" sz="2500"/>
              <a:t> </a:t>
            </a:r>
            <a:r>
              <a:rPr b="1" lang="en-US" sz="2500"/>
              <a:t>información</a:t>
            </a:r>
            <a:r>
              <a:rPr b="1" lang="en-US" sz="2500"/>
              <a:t> y temas: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cxnSp>
        <p:nvCxnSpPr>
          <p:cNvPr id="163" name="Google Shape;163;g33f2ca6daa0_0_45"/>
          <p:cNvCxnSpPr/>
          <p:nvPr/>
        </p:nvCxnSpPr>
        <p:spPr>
          <a:xfrm>
            <a:off x="3918663" y="1052738"/>
            <a:ext cx="0" cy="1010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g33f2ca6daa0_0_45"/>
          <p:cNvCxnSpPr/>
          <p:nvPr/>
        </p:nvCxnSpPr>
        <p:spPr>
          <a:xfrm rot="10800000">
            <a:off x="3287763" y="15577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" name="Google Shape;165;g33f2ca6daa0_0_45"/>
          <p:cNvSpPr txBox="1"/>
          <p:nvPr>
            <p:ph idx="4294967295" type="body"/>
          </p:nvPr>
        </p:nvSpPr>
        <p:spPr>
          <a:xfrm>
            <a:off x="1049063" y="99088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destacar cursos o temas: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Enumeración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Recuadro azul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Tipografia 18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66" name="Google Shape;166;g33f2ca6daa0_0_45"/>
          <p:cNvSpPr/>
          <p:nvPr/>
        </p:nvSpPr>
        <p:spPr>
          <a:xfrm>
            <a:off x="4183962" y="1290011"/>
            <a:ext cx="4162800" cy="383700"/>
          </a:xfrm>
          <a:prstGeom prst="roundRect">
            <a:avLst>
              <a:gd fmla="val 16667" name="adj"/>
            </a:avLst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33f2ca6daa0_0_45"/>
          <p:cNvSpPr txBox="1"/>
          <p:nvPr/>
        </p:nvSpPr>
        <p:spPr>
          <a:xfrm>
            <a:off x="4568431" y="1285736"/>
            <a:ext cx="37527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Capital Semilla Emprende</a:t>
            </a:r>
            <a:endParaRPr b="1" sz="18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8" name="Google Shape;168;g33f2ca6daa0_0_45"/>
          <p:cNvSpPr/>
          <p:nvPr/>
        </p:nvSpPr>
        <p:spPr>
          <a:xfrm>
            <a:off x="4128960" y="1263905"/>
            <a:ext cx="435900" cy="435900"/>
          </a:xfrm>
          <a:prstGeom prst="ellipse">
            <a:avLst/>
          </a:prstGeom>
          <a:solidFill>
            <a:srgbClr val="004377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9" name="Google Shape;169;g33f2ca6daa0_0_45"/>
          <p:cNvSpPr/>
          <p:nvPr/>
        </p:nvSpPr>
        <p:spPr>
          <a:xfrm>
            <a:off x="764300" y="2268553"/>
            <a:ext cx="2523600" cy="12741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70" name="Google Shape;170;g33f2ca6daa0_0_45"/>
          <p:cNvCxnSpPr/>
          <p:nvPr/>
        </p:nvCxnSpPr>
        <p:spPr>
          <a:xfrm>
            <a:off x="3918663" y="2229363"/>
            <a:ext cx="0" cy="15561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g33f2ca6daa0_0_45"/>
          <p:cNvCxnSpPr/>
          <p:nvPr/>
        </p:nvCxnSpPr>
        <p:spPr>
          <a:xfrm rot="10800000">
            <a:off x="3287763" y="284953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2" name="Google Shape;172;g33f2ca6daa0_0_45"/>
          <p:cNvSpPr txBox="1"/>
          <p:nvPr>
            <p:ph idx="4294967295" type="body"/>
          </p:nvPr>
        </p:nvSpPr>
        <p:spPr>
          <a:xfrm>
            <a:off x="1049063" y="228263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comparar o informar temas: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Título</a:t>
            </a:r>
            <a:r>
              <a:rPr lang="en-US" sz="1000">
                <a:solidFill>
                  <a:schemeClr val="dk1"/>
                </a:solidFill>
              </a:rPr>
              <a:t> en </a:t>
            </a:r>
            <a:r>
              <a:rPr lang="en-US" sz="1000">
                <a:solidFill>
                  <a:schemeClr val="dk1"/>
                </a:solidFill>
              </a:rPr>
              <a:t>recuadro</a:t>
            </a:r>
            <a:r>
              <a:rPr lang="en-US" sz="1000">
                <a:solidFill>
                  <a:schemeClr val="dk1"/>
                </a:solidFill>
              </a:rPr>
              <a:t> azul tamano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Recuadro </a:t>
            </a:r>
            <a:r>
              <a:rPr lang="en-US" sz="1000">
                <a:solidFill>
                  <a:schemeClr val="dk1"/>
                </a:solidFill>
              </a:rPr>
              <a:t>verde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Tipografía</a:t>
            </a:r>
            <a:r>
              <a:rPr lang="en-US" sz="1000">
                <a:solidFill>
                  <a:schemeClr val="dk1"/>
                </a:solidFill>
              </a:rPr>
              <a:t> blanca </a:t>
            </a:r>
            <a:r>
              <a:rPr lang="en-US" sz="1000">
                <a:solidFill>
                  <a:schemeClr val="dk1"/>
                </a:solidFill>
              </a:rPr>
              <a:t>tamaño</a:t>
            </a:r>
            <a:r>
              <a:rPr lang="en-US" sz="1000">
                <a:solidFill>
                  <a:schemeClr val="dk1"/>
                </a:solidFill>
              </a:rPr>
              <a:t> 18-23 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173" name="Google Shape;173;g33f2ca6daa0_0_45" title="Captura de pantalla 2025-03-11 a la(s) 17.23.4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4275" y="1986904"/>
            <a:ext cx="5255552" cy="183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33f2ca6daa0_0_45" title="Captura de pantalla 2025-03-11 a la(s) 17.26.0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700" y="3986151"/>
            <a:ext cx="3909299" cy="221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33f2ca6daa0_0_45"/>
          <p:cNvSpPr/>
          <p:nvPr/>
        </p:nvSpPr>
        <p:spPr>
          <a:xfrm>
            <a:off x="764300" y="4141299"/>
            <a:ext cx="2523600" cy="1618800"/>
          </a:xfrm>
          <a:prstGeom prst="roundRect">
            <a:avLst>
              <a:gd fmla="val 9090" name="adj"/>
            </a:avLst>
          </a:prstGeom>
          <a:solidFill>
            <a:schemeClr val="lt1"/>
          </a:solidFill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76" name="Google Shape;176;g33f2ca6daa0_0_45"/>
          <p:cNvCxnSpPr/>
          <p:nvPr/>
        </p:nvCxnSpPr>
        <p:spPr>
          <a:xfrm>
            <a:off x="3918663" y="4027938"/>
            <a:ext cx="0" cy="207360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" name="Google Shape;177;g33f2ca6daa0_0_45"/>
          <p:cNvCxnSpPr/>
          <p:nvPr/>
        </p:nvCxnSpPr>
        <p:spPr>
          <a:xfrm rot="10800000">
            <a:off x="3287763" y="5008688"/>
            <a:ext cx="630900" cy="0"/>
          </a:xfrm>
          <a:prstGeom prst="straightConnector1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g33f2ca6daa0_0_45"/>
          <p:cNvSpPr txBox="1"/>
          <p:nvPr>
            <p:ph idx="4294967295" type="body"/>
          </p:nvPr>
        </p:nvSpPr>
        <p:spPr>
          <a:xfrm>
            <a:off x="1049063" y="4155388"/>
            <a:ext cx="2096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</a:rPr>
              <a:t>Para subtemas o portadas:</a:t>
            </a:r>
            <a:endParaRPr b="1"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Título a la izquierda verde </a:t>
            </a:r>
            <a:r>
              <a:rPr lang="en-US" sz="1000">
                <a:solidFill>
                  <a:schemeClr val="dk1"/>
                </a:solidFill>
              </a:rPr>
              <a:t>tamaño</a:t>
            </a:r>
            <a:r>
              <a:rPr lang="en-US" sz="1000">
                <a:solidFill>
                  <a:schemeClr val="dk1"/>
                </a:solidFill>
              </a:rPr>
              <a:t> 45 verde.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Recuadro verde a la derecha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Icono representando la </a:t>
            </a:r>
            <a:r>
              <a:rPr lang="en-US" sz="1000">
                <a:solidFill>
                  <a:schemeClr val="dk1"/>
                </a:solidFill>
              </a:rPr>
              <a:t>temática. 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</a:pPr>
            <a:r>
              <a:rPr lang="en-US" sz="1000">
                <a:solidFill>
                  <a:schemeClr val="dk1"/>
                </a:solidFill>
              </a:rPr>
              <a:t>Detalle de la </a:t>
            </a:r>
            <a:r>
              <a:rPr lang="en-US" sz="1000">
                <a:solidFill>
                  <a:schemeClr val="dk1"/>
                </a:solidFill>
              </a:rPr>
              <a:t>temática</a:t>
            </a:r>
            <a:r>
              <a:rPr lang="en-US" sz="1000">
                <a:solidFill>
                  <a:schemeClr val="dk1"/>
                </a:solidFill>
              </a:rPr>
              <a:t>. 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42"/>
          <p:cNvSpPr/>
          <p:nvPr/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0" name="Google Shape;75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42"/>
          <p:cNvSpPr txBox="1"/>
          <p:nvPr/>
        </p:nvSpPr>
        <p:spPr>
          <a:xfrm>
            <a:off x="1677389" y="900590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752" name="Google Shape;752;p42"/>
          <p:cNvSpPr txBox="1"/>
          <p:nvPr/>
        </p:nvSpPr>
        <p:spPr>
          <a:xfrm>
            <a:off x="1677389" y="5439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753" name="Google Shape;753;p42"/>
          <p:cNvSpPr/>
          <p:nvPr/>
        </p:nvSpPr>
        <p:spPr>
          <a:xfrm>
            <a:off x="5680358" y="1569210"/>
            <a:ext cx="6511641" cy="5288788"/>
          </a:xfrm>
          <a:prstGeom prst="rect">
            <a:avLst/>
          </a:prstGeom>
          <a:solidFill>
            <a:srgbClr val="029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42"/>
          <p:cNvSpPr txBox="1"/>
          <p:nvPr>
            <p:ph type="ctrTitle"/>
          </p:nvPr>
        </p:nvSpPr>
        <p:spPr>
          <a:xfrm>
            <a:off x="491854" y="1830428"/>
            <a:ext cx="5649211" cy="3685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 sz="7000">
                <a:solidFill>
                  <a:srgbClr val="029600"/>
                </a:solidFill>
              </a:rPr>
              <a:t>Corporación Regional de Desarrollo Productivo </a:t>
            </a:r>
            <a:endParaRPr/>
          </a:p>
        </p:txBody>
      </p:sp>
      <p:sp>
        <p:nvSpPr>
          <p:cNvPr id="755" name="Google Shape;755;p42"/>
          <p:cNvSpPr txBox="1"/>
          <p:nvPr/>
        </p:nvSpPr>
        <p:spPr>
          <a:xfrm>
            <a:off x="6141065" y="5125249"/>
            <a:ext cx="871914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Oficina La Union: </a:t>
            </a:r>
            <a:r>
              <a:rPr b="0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Manuel Montt 530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PT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Fono: </a:t>
            </a:r>
            <a:r>
              <a:rPr lang="en-US" sz="23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64 2-323391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PT Sans"/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Correo: </a:t>
            </a:r>
            <a:r>
              <a:rPr b="0" i="0" lang="en-US" sz="2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mrodriguez@corporacionlosrios.cl</a:t>
            </a:r>
            <a:endParaRPr b="0" i="0" sz="2300" u="none" cap="none" strike="noStrik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56" name="Google Shape;756;p42"/>
          <p:cNvSpPr/>
          <p:nvPr/>
        </p:nvSpPr>
        <p:spPr>
          <a:xfrm>
            <a:off x="6155433" y="2028825"/>
            <a:ext cx="4952818" cy="3004056"/>
          </a:xfrm>
          <a:custGeom>
            <a:rect b="b" l="l" r="r" t="t"/>
            <a:pathLst>
              <a:path extrusionOk="0" h="5863209" w="9666732">
                <a:moveTo>
                  <a:pt x="0" y="0"/>
                </a:moveTo>
                <a:lnTo>
                  <a:pt x="9666732" y="0"/>
                </a:lnTo>
                <a:lnTo>
                  <a:pt x="9666732" y="5863209"/>
                </a:lnTo>
                <a:lnTo>
                  <a:pt x="0" y="5863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42"/>
          <p:cNvSpPr/>
          <p:nvPr/>
        </p:nvSpPr>
        <p:spPr>
          <a:xfrm>
            <a:off x="5880331" y="1746031"/>
            <a:ext cx="816594" cy="816594"/>
          </a:xfrm>
          <a:prstGeom prst="ellipse">
            <a:avLst/>
          </a:prstGeom>
          <a:solidFill>
            <a:srgbClr val="029600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Marker con relleno sólido" id="758" name="Google Shape;758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4699" y="1768782"/>
            <a:ext cx="771091" cy="77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43"/>
          <p:cNvSpPr/>
          <p:nvPr/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43"/>
          <p:cNvSpPr txBox="1"/>
          <p:nvPr>
            <p:ph type="ctrTitle"/>
          </p:nvPr>
        </p:nvSpPr>
        <p:spPr>
          <a:xfrm>
            <a:off x="446932" y="2934217"/>
            <a:ext cx="5649211" cy="3685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7000"/>
              <a:buFont typeface="PT Sans"/>
              <a:buNone/>
            </a:pPr>
            <a:r>
              <a:rPr lang="en-US" sz="7000">
                <a:solidFill>
                  <a:srgbClr val="029600"/>
                </a:solidFill>
              </a:rPr>
              <a:t>¡Gracias!</a:t>
            </a:r>
            <a:endParaRPr/>
          </a:p>
        </p:txBody>
      </p:sp>
      <p:pic>
        <p:nvPicPr>
          <p:cNvPr id="766" name="Google Shape;76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43"/>
          <p:cNvSpPr txBox="1"/>
          <p:nvPr/>
        </p:nvSpPr>
        <p:spPr>
          <a:xfrm>
            <a:off x="1677389" y="900590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768" name="Google Shape;768;p43"/>
          <p:cNvSpPr txBox="1"/>
          <p:nvPr/>
        </p:nvSpPr>
        <p:spPr>
          <a:xfrm>
            <a:off x="1677389" y="543978"/>
            <a:ext cx="3788360" cy="481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i="0" lang="en-US" sz="1800" u="none" cap="none" strike="noStrik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  <p:sp>
        <p:nvSpPr>
          <p:cNvPr id="769" name="Google Shape;769;p43"/>
          <p:cNvSpPr txBox="1"/>
          <p:nvPr/>
        </p:nvSpPr>
        <p:spPr>
          <a:xfrm>
            <a:off x="496471" y="3959449"/>
            <a:ext cx="6099716" cy="24679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66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MAURICIO RODRÍGUEZ AHUMADA</a:t>
            </a:r>
            <a:endParaRPr/>
          </a:p>
          <a:p>
            <a:pPr indent="0" lvl="0" marL="0" marR="0" rtl="0" algn="l">
              <a:lnSpc>
                <a:spcPct val="166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Master en innovación en nuevas tecnologías</a:t>
            </a:r>
            <a:endParaRPr/>
          </a:p>
          <a:p>
            <a:pPr indent="0" lvl="0" marL="0" marR="0" rtl="0" algn="l">
              <a:lnSpc>
                <a:spcPct val="166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Ingeniero comercial</a:t>
            </a:r>
            <a:endParaRPr/>
          </a:p>
          <a:p>
            <a:pPr indent="0" lvl="0" marL="0" marR="0" rtl="0" algn="l">
              <a:lnSpc>
                <a:spcPct val="166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lnSpc>
                <a:spcPct val="2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0" name="Google Shape;770;p43"/>
          <p:cNvPicPr preferRelativeResize="0"/>
          <p:nvPr/>
        </p:nvPicPr>
        <p:blipFill rotWithShape="1">
          <a:blip r:embed="rId4">
            <a:alphaModFix/>
          </a:blip>
          <a:srcRect b="19609" l="0" r="39810" t="19610"/>
          <a:stretch/>
        </p:blipFill>
        <p:spPr>
          <a:xfrm>
            <a:off x="5587669" y="0"/>
            <a:ext cx="66538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3f2ca6daa0_0_151"/>
          <p:cNvSpPr txBox="1"/>
          <p:nvPr>
            <p:ph idx="4294967295" type="body"/>
          </p:nvPr>
        </p:nvSpPr>
        <p:spPr>
          <a:xfrm>
            <a:off x="638026" y="299500"/>
            <a:ext cx="10210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Uso de tablas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graphicFrame>
        <p:nvGraphicFramePr>
          <p:cNvPr id="185" name="Google Shape;185;g33f2ca6daa0_0_151"/>
          <p:cNvGraphicFramePr/>
          <p:nvPr/>
        </p:nvGraphicFramePr>
        <p:xfrm>
          <a:off x="684325" y="1146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{3A27DAFE-3AEA-4841-85C3-61F9F4CDCB51}</a:tableStyleId>
              </a:tblPr>
              <a:tblGrid>
                <a:gridCol w="2057400"/>
                <a:gridCol w="2057400"/>
                <a:gridCol w="2057400"/>
                <a:gridCol w="2057400"/>
                <a:gridCol w="20574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9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Tema 1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9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Tema 2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9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lt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tema 3</a:t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9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2960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 1</a:t>
                      </a:r>
                      <a:endParaRPr>
                        <a:solidFill>
                          <a:schemeClr val="dk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 2</a:t>
                      </a:r>
                      <a:endParaRPr>
                        <a:solidFill>
                          <a:schemeClr val="dk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PT Sans"/>
                          <a:ea typeface="PT Sans"/>
                          <a:cs typeface="PT Sans"/>
                          <a:sym typeface="PT Sans"/>
                        </a:rPr>
                        <a:t>Oferente 3</a:t>
                      </a:r>
                      <a:endParaRPr>
                        <a:solidFill>
                          <a:schemeClr val="dk1"/>
                        </a:solidFill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latin typeface="PT Sans"/>
                        <a:ea typeface="PT Sans"/>
                        <a:cs typeface="PT Sans"/>
                        <a:sym typeface="PT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</a:tbl>
          </a:graphicData>
        </a:graphic>
      </p:graphicFrame>
      <p:sp>
        <p:nvSpPr>
          <p:cNvPr id="186" name="Google Shape;186;g33f2ca6daa0_0_151"/>
          <p:cNvSpPr/>
          <p:nvPr/>
        </p:nvSpPr>
        <p:spPr>
          <a:xfrm>
            <a:off x="809100" y="4025100"/>
            <a:ext cx="317400" cy="317400"/>
          </a:xfrm>
          <a:prstGeom prst="ellipse">
            <a:avLst/>
          </a:prstGeom>
          <a:solidFill>
            <a:srgbClr val="029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7" name="Google Shape;187;g33f2ca6daa0_0_151"/>
          <p:cNvSpPr/>
          <p:nvPr/>
        </p:nvSpPr>
        <p:spPr>
          <a:xfrm>
            <a:off x="809100" y="4479400"/>
            <a:ext cx="317400" cy="31740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8" name="Google Shape;188;g33f2ca6daa0_0_151"/>
          <p:cNvSpPr/>
          <p:nvPr/>
        </p:nvSpPr>
        <p:spPr>
          <a:xfrm>
            <a:off x="809100" y="4978825"/>
            <a:ext cx="317400" cy="317400"/>
          </a:xfrm>
          <a:prstGeom prst="ellipse">
            <a:avLst/>
          </a:pr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9" name="Google Shape;189;g33f2ca6daa0_0_151"/>
          <p:cNvSpPr txBox="1"/>
          <p:nvPr/>
        </p:nvSpPr>
        <p:spPr>
          <a:xfrm>
            <a:off x="721175" y="3132420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IMPORTANTE: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Color titulos: VERDE PRINCIPAL de fondo y tipografia en blanco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AutoNum type="arabicPeriod"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Color tablas: uso de dos tonos de verde por fila. Es importante utlizar ambos colores para contraste. 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0" name="Google Shape;190;g33f2ca6daa0_0_151"/>
          <p:cNvSpPr txBox="1"/>
          <p:nvPr/>
        </p:nvSpPr>
        <p:spPr>
          <a:xfrm>
            <a:off x="1167475" y="4025108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Titulos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1" name="Google Shape;191;g33f2ca6daa0_0_151"/>
          <p:cNvSpPr txBox="1"/>
          <p:nvPr/>
        </p:nvSpPr>
        <p:spPr>
          <a:xfrm>
            <a:off x="1167475" y="452308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Fila 1, 3, 5…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2" name="Google Shape;192;g33f2ca6daa0_0_151"/>
          <p:cNvSpPr txBox="1"/>
          <p:nvPr/>
        </p:nvSpPr>
        <p:spPr>
          <a:xfrm>
            <a:off x="1167475" y="4978833"/>
            <a:ext cx="72696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Fila 2, 4, 6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3f2ca6daa0_0_175"/>
          <p:cNvSpPr txBox="1"/>
          <p:nvPr>
            <p:ph idx="4294967295" type="body"/>
          </p:nvPr>
        </p:nvSpPr>
        <p:spPr>
          <a:xfrm>
            <a:off x="638026" y="299500"/>
            <a:ext cx="4623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Copiar formato de texto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pic>
        <p:nvPicPr>
          <p:cNvPr id="199" name="Google Shape;199;g33f2ca6daa0_0_175" title="Captura de pantalla 2025-03-11 a la(s) 19.35.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550" y="1506400"/>
            <a:ext cx="5209149" cy="206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3f2ca6daa0_0_175" title="Captura de pantalla 2025-03-11 a la(s) 19.35.5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2175" y="1506399"/>
            <a:ext cx="5482307" cy="305435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33f2ca6daa0_0_175"/>
          <p:cNvSpPr txBox="1"/>
          <p:nvPr>
            <p:ph idx="4294967295" type="body"/>
          </p:nvPr>
        </p:nvSpPr>
        <p:spPr>
          <a:xfrm>
            <a:off x="784782" y="4533675"/>
            <a:ext cx="3328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el texto con el formato deseado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la brocha: Copiar formato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el texto que desear cambiar al formato ideal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02" name="Google Shape;202;g33f2ca6daa0_0_175" title="Captura de pantalla 2025-03-11 a la(s) 19.37.4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775" y="1792675"/>
            <a:ext cx="1964275" cy="118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33f2ca6daa0_0_175"/>
          <p:cNvSpPr/>
          <p:nvPr/>
        </p:nvSpPr>
        <p:spPr>
          <a:xfrm>
            <a:off x="747825" y="1511400"/>
            <a:ext cx="456600" cy="243900"/>
          </a:xfrm>
          <a:prstGeom prst="rect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04" name="Google Shape;204;g33f2ca6daa0_0_175"/>
          <p:cNvSpPr/>
          <p:nvPr/>
        </p:nvSpPr>
        <p:spPr>
          <a:xfrm>
            <a:off x="142775" y="1842025"/>
            <a:ext cx="1964400" cy="1080300"/>
          </a:xfrm>
          <a:prstGeom prst="rect">
            <a:avLst/>
          </a:prstGeom>
          <a:noFill/>
          <a:ln cap="flat" cmpd="sng" w="9525">
            <a:solidFill>
              <a:srgbClr val="00437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05" name="Google Shape;205;g33f2ca6daa0_0_175"/>
          <p:cNvCxnSpPr/>
          <p:nvPr/>
        </p:nvCxnSpPr>
        <p:spPr>
          <a:xfrm>
            <a:off x="976125" y="1755300"/>
            <a:ext cx="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6" name="Google Shape;206;g33f2ca6daa0_0_175"/>
          <p:cNvCxnSpPr>
            <a:stCxn id="203" idx="2"/>
            <a:endCxn id="204" idx="0"/>
          </p:cNvCxnSpPr>
          <p:nvPr/>
        </p:nvCxnSpPr>
        <p:spPr>
          <a:xfrm>
            <a:off x="976125" y="1755300"/>
            <a:ext cx="148800" cy="8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7" name="Google Shape;207;g33f2ca6daa0_0_175"/>
          <p:cNvSpPr txBox="1"/>
          <p:nvPr>
            <p:ph idx="4294967295" type="body"/>
          </p:nvPr>
        </p:nvSpPr>
        <p:spPr>
          <a:xfrm>
            <a:off x="6718382" y="4949525"/>
            <a:ext cx="3328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 la diapositiva de otra </a:t>
            </a:r>
            <a:r>
              <a:rPr lang="en-US" sz="1000">
                <a:solidFill>
                  <a:schemeClr val="dk1"/>
                </a:solidFill>
              </a:rPr>
              <a:t>presentación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Pegar la diapositiva en la </a:t>
            </a:r>
            <a:r>
              <a:rPr lang="en-US" sz="1000">
                <a:solidFill>
                  <a:schemeClr val="dk1"/>
                </a:solidFill>
              </a:rPr>
              <a:t>presentación</a:t>
            </a:r>
            <a:r>
              <a:rPr lang="en-US" sz="1000">
                <a:solidFill>
                  <a:schemeClr val="dk1"/>
                </a:solidFill>
              </a:rPr>
              <a:t> actual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Seleccionar: Usar estilos de esta </a:t>
            </a:r>
            <a:r>
              <a:rPr lang="en-US" sz="1000">
                <a:solidFill>
                  <a:schemeClr val="dk1"/>
                </a:solidFill>
              </a:rPr>
              <a:t>presentación</a:t>
            </a:r>
            <a:r>
              <a:rPr lang="en-US" sz="1000">
                <a:solidFill>
                  <a:schemeClr val="dk1"/>
                </a:solidFill>
              </a:rPr>
              <a:t> 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08" name="Google Shape;208;g33f2ca6daa0_0_175"/>
          <p:cNvSpPr txBox="1"/>
          <p:nvPr>
            <p:ph idx="4294967295" type="body"/>
          </p:nvPr>
        </p:nvSpPr>
        <p:spPr>
          <a:xfrm>
            <a:off x="6718376" y="299500"/>
            <a:ext cx="4623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b="1" lang="en-US" sz="2500"/>
              <a:t>Copiar y pegar diapositivas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b="1" sz="2500"/>
          </a:p>
        </p:txBody>
      </p:sp>
      <p:sp>
        <p:nvSpPr>
          <p:cNvPr id="209" name="Google Shape;209;g33f2ca6daa0_0_175"/>
          <p:cNvSpPr txBox="1"/>
          <p:nvPr>
            <p:ph idx="4294967295" type="body"/>
          </p:nvPr>
        </p:nvSpPr>
        <p:spPr>
          <a:xfrm>
            <a:off x="634604" y="793475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Cuando desees copiar el color y </a:t>
            </a:r>
            <a:r>
              <a:rPr lang="en-US" sz="1200">
                <a:solidFill>
                  <a:schemeClr val="dk1"/>
                </a:solidFill>
              </a:rPr>
              <a:t>tamaño</a:t>
            </a:r>
            <a:r>
              <a:rPr lang="en-US" sz="1200">
                <a:solidFill>
                  <a:schemeClr val="dk1"/>
                </a:solidFill>
              </a:rPr>
              <a:t> de un texto usa la brocha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10" name="Google Shape;210;g33f2ca6daa0_0_175"/>
          <p:cNvSpPr txBox="1"/>
          <p:nvPr>
            <p:ph idx="4294967295" type="body"/>
          </p:nvPr>
        </p:nvSpPr>
        <p:spPr>
          <a:xfrm>
            <a:off x="6736304" y="793475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Cuando desees copiar las </a:t>
            </a:r>
            <a:r>
              <a:rPr lang="en-US" sz="1200">
                <a:solidFill>
                  <a:schemeClr val="dk1"/>
                </a:solidFill>
              </a:rPr>
              <a:t>diapositivas</a:t>
            </a:r>
            <a:r>
              <a:rPr lang="en-US" sz="1200">
                <a:solidFill>
                  <a:schemeClr val="dk1"/>
                </a:solidFill>
              </a:rPr>
              <a:t> de otro formato al nuevo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11" name="Google Shape;211;g33f2ca6daa0_0_175"/>
          <p:cNvSpPr txBox="1"/>
          <p:nvPr>
            <p:ph idx="4294967295" type="body"/>
          </p:nvPr>
        </p:nvSpPr>
        <p:spPr>
          <a:xfrm>
            <a:off x="634604" y="4144900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Pasos: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12" name="Google Shape;212;g33f2ca6daa0_0_175"/>
          <p:cNvSpPr txBox="1"/>
          <p:nvPr>
            <p:ph idx="4294967295" type="body"/>
          </p:nvPr>
        </p:nvSpPr>
        <p:spPr>
          <a:xfrm>
            <a:off x="6736304" y="4560750"/>
            <a:ext cx="47451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Pasos: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213" name="Google Shape;213;g33f2ca6daa0_0_175"/>
          <p:cNvSpPr txBox="1"/>
          <p:nvPr>
            <p:ph idx="4294967295" type="body"/>
          </p:nvPr>
        </p:nvSpPr>
        <p:spPr>
          <a:xfrm>
            <a:off x="634600" y="5395750"/>
            <a:ext cx="43776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</a:rPr>
              <a:t>o al pegar en un formato deseado nueva </a:t>
            </a:r>
            <a:r>
              <a:rPr b="1" lang="en-US" sz="1200">
                <a:solidFill>
                  <a:schemeClr val="dk1"/>
                </a:solidFill>
              </a:rPr>
              <a:t>información</a:t>
            </a:r>
            <a:r>
              <a:rPr b="1" lang="en-US" sz="1200">
                <a:solidFill>
                  <a:schemeClr val="dk1"/>
                </a:solidFill>
              </a:rPr>
              <a:t> seleccionar COINCIDIR CON FORMATO DE DESTINO</a:t>
            </a:r>
            <a:endParaRPr b="1" sz="1200">
              <a:solidFill>
                <a:schemeClr val="dk1"/>
              </a:solidFill>
            </a:endParaRPr>
          </a:p>
        </p:txBody>
      </p:sp>
      <p:pic>
        <p:nvPicPr>
          <p:cNvPr id="214" name="Google Shape;214;g33f2ca6daa0_0_175" title="Captura de pantalla 2025-03-11 a la(s) 19.49.1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7250" y="5062250"/>
            <a:ext cx="2121213" cy="108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C18B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3f2ca6daa0_0_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33f2ca6daa0_0_0"/>
          <p:cNvSpPr/>
          <p:nvPr/>
        </p:nvSpPr>
        <p:spPr>
          <a:xfrm rot="5400000">
            <a:off x="-173112" y="173250"/>
            <a:ext cx="6858000" cy="6511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6000">
                <a:srgbClr val="FFFFFF">
                  <a:alpha val="16862"/>
                </a:srgbClr>
              </a:gs>
              <a:gs pos="46000">
                <a:srgbClr val="FFFFFF">
                  <a:alpha val="29803"/>
                </a:srgbClr>
              </a:gs>
              <a:gs pos="100000">
                <a:srgbClr val="FFFFFF">
                  <a:alpha val="44705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33f2ca6daa0_0_0"/>
          <p:cNvSpPr txBox="1"/>
          <p:nvPr>
            <p:ph type="ctrTitle"/>
          </p:nvPr>
        </p:nvSpPr>
        <p:spPr>
          <a:xfrm>
            <a:off x="491854" y="1860362"/>
            <a:ext cx="5649300" cy="3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ts val="7000"/>
              <a:buFont typeface="PT Sans"/>
              <a:buNone/>
            </a:pPr>
            <a:r>
              <a:rPr lang="en-US" sz="7000">
                <a:solidFill>
                  <a:srgbClr val="029600"/>
                </a:solidFill>
              </a:rPr>
              <a:t>Programa de Fondos Estatales</a:t>
            </a:r>
            <a:endParaRPr/>
          </a:p>
        </p:txBody>
      </p:sp>
      <p:pic>
        <p:nvPicPr>
          <p:cNvPr id="222" name="Google Shape;222;g33f2ca6daa0_0_0"/>
          <p:cNvPicPr preferRelativeResize="0"/>
          <p:nvPr/>
        </p:nvPicPr>
        <p:blipFill rotWithShape="1">
          <a:blip r:embed="rId3">
            <a:alphaModFix/>
          </a:blip>
          <a:srcRect b="21623" l="0" r="39276" t="21623"/>
          <a:stretch/>
        </p:blipFill>
        <p:spPr>
          <a:xfrm>
            <a:off x="7369649" y="0"/>
            <a:ext cx="61593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33f2ca6daa0_0_0"/>
          <p:cNvSpPr/>
          <p:nvPr/>
        </p:nvSpPr>
        <p:spPr>
          <a:xfrm>
            <a:off x="612022" y="5739921"/>
            <a:ext cx="737022" cy="737022"/>
          </a:xfrm>
          <a:custGeom>
            <a:rect b="b" l="l" r="r" t="t"/>
            <a:pathLst>
              <a:path extrusionOk="0" h="6272530" w="6272530">
                <a:moveTo>
                  <a:pt x="0" y="0"/>
                </a:moveTo>
                <a:lnTo>
                  <a:pt x="6272530" y="0"/>
                </a:lnTo>
                <a:lnTo>
                  <a:pt x="6272530" y="6272530"/>
                </a:lnTo>
                <a:lnTo>
                  <a:pt x="0" y="62725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33f2ca6daa0_0_0"/>
          <p:cNvSpPr/>
          <p:nvPr/>
        </p:nvSpPr>
        <p:spPr>
          <a:xfrm>
            <a:off x="1662173" y="5771225"/>
            <a:ext cx="726789" cy="658554"/>
          </a:xfrm>
          <a:custGeom>
            <a:rect b="b" l="l" r="r" t="t"/>
            <a:pathLst>
              <a:path extrusionOk="0" h="5726557" w="6319901">
                <a:moveTo>
                  <a:pt x="0" y="0"/>
                </a:moveTo>
                <a:lnTo>
                  <a:pt x="6319901" y="0"/>
                </a:lnTo>
                <a:lnTo>
                  <a:pt x="6319901" y="5726557"/>
                </a:lnTo>
                <a:lnTo>
                  <a:pt x="0" y="57265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33f2ca6daa0_0_0"/>
          <p:cNvSpPr/>
          <p:nvPr/>
        </p:nvSpPr>
        <p:spPr>
          <a:xfrm>
            <a:off x="2678691" y="5866349"/>
            <a:ext cx="1015149" cy="487016"/>
          </a:xfrm>
          <a:custGeom>
            <a:rect b="b" l="l" r="r" t="t"/>
            <a:pathLst>
              <a:path extrusionOk="0" h="2782951" w="5800852">
                <a:moveTo>
                  <a:pt x="0" y="0"/>
                </a:moveTo>
                <a:lnTo>
                  <a:pt x="5800852" y="0"/>
                </a:lnTo>
                <a:lnTo>
                  <a:pt x="5800852" y="2782951"/>
                </a:lnTo>
                <a:lnTo>
                  <a:pt x="0" y="2782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4207" l="0" r="0" t="-5421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33f2ca6daa0_0_0"/>
          <p:cNvSpPr/>
          <p:nvPr/>
        </p:nvSpPr>
        <p:spPr>
          <a:xfrm>
            <a:off x="3854519" y="5897438"/>
            <a:ext cx="1378116" cy="594766"/>
          </a:xfrm>
          <a:custGeom>
            <a:rect b="b" l="l" r="r" t="t"/>
            <a:pathLst>
              <a:path extrusionOk="0" h="1407729" w="3261812">
                <a:moveTo>
                  <a:pt x="0" y="0"/>
                </a:moveTo>
                <a:lnTo>
                  <a:pt x="3261812" y="0"/>
                </a:lnTo>
                <a:lnTo>
                  <a:pt x="3261812" y="1407730"/>
                </a:lnTo>
                <a:lnTo>
                  <a:pt x="0" y="14077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33f2ca6daa0_0_0"/>
          <p:cNvSpPr/>
          <p:nvPr/>
        </p:nvSpPr>
        <p:spPr>
          <a:xfrm>
            <a:off x="5465749" y="5897438"/>
            <a:ext cx="1447897" cy="624882"/>
          </a:xfrm>
          <a:custGeom>
            <a:rect b="b" l="l" r="r" t="t"/>
            <a:pathLst>
              <a:path extrusionOk="0" h="1479011" w="3426976">
                <a:moveTo>
                  <a:pt x="0" y="0"/>
                </a:moveTo>
                <a:lnTo>
                  <a:pt x="3426975" y="0"/>
                </a:lnTo>
                <a:lnTo>
                  <a:pt x="3426975" y="1479011"/>
                </a:lnTo>
                <a:lnTo>
                  <a:pt x="0" y="1479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33f2ca6daa0_0_0"/>
          <p:cNvSpPr txBox="1"/>
          <p:nvPr/>
        </p:nvSpPr>
        <p:spPr>
          <a:xfrm>
            <a:off x="491854" y="5133822"/>
            <a:ext cx="3788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lang="en-US" sz="1800" u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En colaboracion con:</a:t>
            </a:r>
            <a:endParaRPr/>
          </a:p>
        </p:txBody>
      </p:sp>
      <p:pic>
        <p:nvPicPr>
          <p:cNvPr id="229" name="Google Shape;229;g33f2ca6daa0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6932" y="265547"/>
            <a:ext cx="1215241" cy="121524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33f2ca6daa0_0_0"/>
          <p:cNvSpPr txBox="1"/>
          <p:nvPr/>
        </p:nvSpPr>
        <p:spPr>
          <a:xfrm>
            <a:off x="1677389" y="900590"/>
            <a:ext cx="3788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0" lang="en-US" sz="1800" u="non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Corporación Regional de Desarrollo Productivo</a:t>
            </a:r>
            <a:endParaRPr/>
          </a:p>
        </p:txBody>
      </p:sp>
      <p:sp>
        <p:nvSpPr>
          <p:cNvPr id="231" name="Google Shape;231;g33f2ca6daa0_0_0"/>
          <p:cNvSpPr txBox="1"/>
          <p:nvPr/>
        </p:nvSpPr>
        <p:spPr>
          <a:xfrm>
            <a:off x="1677389" y="543978"/>
            <a:ext cx="37884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rPr b="1" lang="en-US" sz="1800" u="none">
                <a:solidFill>
                  <a:srgbClr val="004377"/>
                </a:solidFill>
                <a:latin typeface="PT Sans"/>
                <a:ea typeface="PT Sans"/>
                <a:cs typeface="PT Sans"/>
                <a:sym typeface="PT Sans"/>
              </a:rPr>
              <a:t>Región de los Ríos Gobierno Regional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"/>
          <p:cNvSpPr txBox="1"/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9600"/>
              </a:buClr>
              <a:buSzPct val="100000"/>
              <a:buFont typeface="PT Sans"/>
              <a:buNone/>
            </a:pPr>
            <a:r>
              <a:rPr lang="en-US"/>
              <a:t>Corporación Regional </a:t>
            </a:r>
            <a:br>
              <a:rPr lang="en-US"/>
            </a:br>
            <a:r>
              <a:rPr lang="en-US"/>
              <a:t>de Desarrollo Productivo</a:t>
            </a:r>
            <a:endParaRPr/>
          </a:p>
        </p:txBody>
      </p:sp>
      <p:sp>
        <p:nvSpPr>
          <p:cNvPr id="237" name="Google Shape;237;p2"/>
          <p:cNvSpPr txBox="1"/>
          <p:nvPr>
            <p:ph idx="1" type="body"/>
          </p:nvPr>
        </p:nvSpPr>
        <p:spPr>
          <a:xfrm>
            <a:off x="4271043" y="3146778"/>
            <a:ext cx="5268068" cy="25089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rPr lang="en-US" sz="2500"/>
              <a:t>El rol de esta institución </a:t>
            </a:r>
            <a:r>
              <a:rPr b="1" lang="en-US" sz="2500"/>
              <a:t>es formular, implementar y ejecutar</a:t>
            </a:r>
            <a:r>
              <a:rPr lang="en-US" sz="2500"/>
              <a:t>, </a:t>
            </a:r>
            <a:r>
              <a:rPr b="1" lang="en-US" sz="2500"/>
              <a:t>estudios, programas y proyectos estratégicos </a:t>
            </a:r>
            <a:r>
              <a:rPr lang="en-US" sz="2500"/>
              <a:t>que favorezcan la consolidación de la Región de Los Ríos.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ts val="2500"/>
              <a:buNone/>
            </a:pPr>
            <a:r>
              <a:t/>
            </a:r>
            <a:endParaRPr sz="2500"/>
          </a:p>
        </p:txBody>
      </p:sp>
      <p:sp>
        <p:nvSpPr>
          <p:cNvPr id="238" name="Google Shape;238;p2"/>
          <p:cNvSpPr/>
          <p:nvPr/>
        </p:nvSpPr>
        <p:spPr>
          <a:xfrm>
            <a:off x="3604999" y="2609144"/>
            <a:ext cx="2770749" cy="383823"/>
          </a:xfrm>
          <a:prstGeom prst="roundRect">
            <a:avLst>
              <a:gd fmla="val 16667" name="adj"/>
            </a:avLst>
          </a:prstGeom>
          <a:solidFill>
            <a:srgbClr val="029600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"/>
          <p:cNvSpPr txBox="1"/>
          <p:nvPr/>
        </p:nvSpPr>
        <p:spPr>
          <a:xfrm>
            <a:off x="4316199" y="2556934"/>
            <a:ext cx="5268068" cy="488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5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Nuestro rol: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4377"/>
              </a:buClr>
              <a:buSzPct val="100000"/>
              <a:buFont typeface="Arial"/>
              <a:buNone/>
            </a:pPr>
            <a:r>
              <a:t/>
            </a:r>
            <a:endParaRPr b="1" sz="2500">
              <a:solidFill>
                <a:srgbClr val="004377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0" name="Google Shape;240;p2"/>
          <p:cNvSpPr/>
          <p:nvPr/>
        </p:nvSpPr>
        <p:spPr>
          <a:xfrm>
            <a:off x="522545" y="2205976"/>
            <a:ext cx="3340800" cy="3152501"/>
          </a:xfrm>
          <a:custGeom>
            <a:rect b="b" l="l" r="r" t="t"/>
            <a:pathLst>
              <a:path extrusionOk="0" h="4968543" w="5265315">
                <a:moveTo>
                  <a:pt x="0" y="0"/>
                </a:moveTo>
                <a:lnTo>
                  <a:pt x="5265316" y="0"/>
                </a:lnTo>
                <a:lnTo>
                  <a:pt x="5265316" y="4968543"/>
                </a:lnTo>
                <a:lnTo>
                  <a:pt x="0" y="49685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"/>
          <p:cNvSpPr txBox="1"/>
          <p:nvPr/>
        </p:nvSpPr>
        <p:spPr>
          <a:xfrm>
            <a:off x="9725544" y="6395968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Programa de Fondos Estatales</a:t>
            </a:r>
            <a:endParaRPr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"/>
          <p:cNvSpPr txBox="1"/>
          <p:nvPr/>
        </p:nvSpPr>
        <p:spPr>
          <a:xfrm>
            <a:off x="11582568" y="6395968"/>
            <a:ext cx="42920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900">
                <a:solidFill>
                  <a:srgbClr val="00437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900">
              <a:solidFill>
                <a:srgbClr val="00437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anillaVTI">
  <a:themeElements>
    <a:clrScheme name="Vanilla">
      <a:dk1>
        <a:srgbClr val="000000"/>
      </a:dk1>
      <a:lt1>
        <a:srgbClr val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2025-02-24T11:37:04Z</dcterms:created>
  <dc:creator>Fernanda Sofía Romagnoli Torres</dc:creator>
</cp:coreProperties>
</file>