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6858000" cx="12192000"/>
  <p:notesSz cx="6858000" cy="9144000"/>
  <p:embeddedFontLst>
    <p:embeddedFont>
      <p:font typeface="Poppins"/>
      <p:regular r:id="rId45"/>
      <p:bold r:id="rId46"/>
      <p:italic r:id="rId47"/>
      <p:boldItalic r:id="rId48"/>
    </p:embeddedFont>
    <p:embeddedFont>
      <p:font typeface="PT Sans"/>
      <p:regular r:id="rId49"/>
      <p:bold r:id="rId50"/>
      <p:italic r:id="rId51"/>
      <p:boldItalic r:id="rId52"/>
    </p:embeddedFont>
    <p:embeddedFont>
      <p:font typeface="PT Mono"/>
      <p:regular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1FF25FE-8FE4-429F-B695-8D854E837DD9}">
  <a:tblStyle styleId="{D1FF25FE-8FE4-429F-B695-8D854E837D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Poppins-bold.fntdata"/><Relationship Id="rId45" Type="http://schemas.openxmlformats.org/officeDocument/2006/relationships/font" Target="fonts/Poppins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oppins-boldItalic.fntdata"/><Relationship Id="rId47" Type="http://schemas.openxmlformats.org/officeDocument/2006/relationships/font" Target="fonts/Poppins-italic.fntdata"/><Relationship Id="rId49" Type="http://schemas.openxmlformats.org/officeDocument/2006/relationships/font" Target="fonts/PT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PTSans-italic.fntdata"/><Relationship Id="rId50" Type="http://schemas.openxmlformats.org/officeDocument/2006/relationships/font" Target="fonts/PTSans-bold.fntdata"/><Relationship Id="rId53" Type="http://schemas.openxmlformats.org/officeDocument/2006/relationships/font" Target="fonts/PTMono-regular.fntdata"/><Relationship Id="rId52" Type="http://schemas.openxmlformats.org/officeDocument/2006/relationships/font" Target="fonts/PT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3f43bd5089_0_1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33f43bd5089_0_1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3f43bd5089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3f43bd5089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33f43bd5089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f43bd5089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f43bd5089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33f43bd5089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8" name="Google Shape;79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1" name="Google Shape;86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3f43bd5089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3f43bd5089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33f43bd5089_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f43bd5089_0_2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f43bd5089_0_2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33f43bd5089_0_2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f43bd5089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3f43bd5089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33f43bd5089_0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3f43bd5089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3f43bd5089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33f43bd5089_0_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f43bd5089_0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3f43bd5089_0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33f43bd5089_0_1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/>
          <p:nvPr/>
        </p:nvSpPr>
        <p:spPr>
          <a:xfrm>
            <a:off x="0" y="0"/>
            <a:ext cx="12192000" cy="5975498"/>
          </a:xfrm>
          <a:prstGeom prst="rect">
            <a:avLst/>
          </a:prstGeom>
          <a:solidFill>
            <a:srgbClr val="FFC000"/>
          </a:solidFill>
          <a:ln cap="flat" cmpd="sng" w="12700">
            <a:solidFill>
              <a:srgbClr val="09414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 txBox="1"/>
          <p:nvPr>
            <p:ph type="ctrTitle"/>
          </p:nvPr>
        </p:nvSpPr>
        <p:spPr>
          <a:xfrm>
            <a:off x="2301923" y="1122363"/>
            <a:ext cx="7588155" cy="26211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T Sans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" type="subTitle"/>
          </p:nvPr>
        </p:nvSpPr>
        <p:spPr>
          <a:xfrm>
            <a:off x="2301923" y="3843708"/>
            <a:ext cx="7588155" cy="1414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type="title"/>
          </p:nvPr>
        </p:nvSpPr>
        <p:spPr>
          <a:xfrm>
            <a:off x="612648" y="548640"/>
            <a:ext cx="10515600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" type="body"/>
          </p:nvPr>
        </p:nvSpPr>
        <p:spPr>
          <a:xfrm rot="5400000">
            <a:off x="3622415" y="-1328869"/>
            <a:ext cx="4496065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/>
          <p:nvPr>
            <p:ph type="title"/>
          </p:nvPr>
        </p:nvSpPr>
        <p:spPr>
          <a:xfrm rot="5400000">
            <a:off x="7859174" y="2354212"/>
            <a:ext cx="5598466" cy="2047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" type="body"/>
          </p:nvPr>
        </p:nvSpPr>
        <p:spPr>
          <a:xfrm rot="5400000">
            <a:off x="2437312" y="-1020615"/>
            <a:ext cx="5598465" cy="8796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12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  <a:defRPr>
                <a:solidFill>
                  <a:srgbClr val="02482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 b="18679" l="0" r="60580" t="9527"/>
          <a:stretch/>
        </p:blipFill>
        <p:spPr>
          <a:xfrm>
            <a:off x="9040191" y="0"/>
            <a:ext cx="315180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5337544" y="0"/>
            <a:ext cx="6854456" cy="6858000"/>
          </a:xfrm>
          <a:prstGeom prst="rect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603381" y="553616"/>
            <a:ext cx="4415186" cy="4008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400"/>
              <a:buFont typeface="PT Sans"/>
              <a:buNone/>
              <a:defRPr sz="5400" cap="none">
                <a:solidFill>
                  <a:srgbClr val="02482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603380" y="4589463"/>
            <a:ext cx="4415186" cy="13846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2119745"/>
            <a:ext cx="6019801" cy="38075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/>
          <p:nvPr/>
        </p:nvSpPr>
        <p:spPr>
          <a:xfrm>
            <a:off x="6183148" y="2119745"/>
            <a:ext cx="6008851" cy="38075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612648" y="548640"/>
            <a:ext cx="10741152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612648" y="2466789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397754" y="2466789"/>
            <a:ext cx="495604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609600" y="547396"/>
            <a:ext cx="10745788" cy="11432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609600" y="1685735"/>
            <a:ext cx="5157787" cy="5598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b="1" sz="20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6"/>
          <p:cNvSpPr txBox="1"/>
          <p:nvPr>
            <p:ph idx="2" type="body"/>
          </p:nvPr>
        </p:nvSpPr>
        <p:spPr>
          <a:xfrm>
            <a:off x="609600" y="2386894"/>
            <a:ext cx="5157787" cy="376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3" type="body"/>
          </p:nvPr>
        </p:nvSpPr>
        <p:spPr>
          <a:xfrm>
            <a:off x="6172200" y="1685735"/>
            <a:ext cx="5183188" cy="5598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b="1" sz="20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6"/>
          <p:cNvSpPr txBox="1"/>
          <p:nvPr>
            <p:ph idx="4" type="body"/>
          </p:nvPr>
        </p:nvSpPr>
        <p:spPr>
          <a:xfrm>
            <a:off x="6172199" y="2386894"/>
            <a:ext cx="5183189" cy="376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597160" y="553616"/>
            <a:ext cx="3595634" cy="1757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800"/>
              <a:buFont typeface="PT Sans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5134708" y="553616"/>
            <a:ext cx="6279741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400"/>
              <a:buChar char="•"/>
              <a:defRPr sz="2400"/>
            </a:lvl2pPr>
            <a:lvl3pPr indent="-355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 sz="18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597160" y="2311121"/>
            <a:ext cx="3595634" cy="3728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9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594360" y="557784"/>
            <a:ext cx="3595634" cy="2212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800"/>
              <a:buFont typeface="PT Sans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/>
          <p:nvPr>
            <p:ph idx="2" type="pic"/>
          </p:nvPr>
        </p:nvSpPr>
        <p:spPr>
          <a:xfrm>
            <a:off x="5063319" y="657103"/>
            <a:ext cx="6483687" cy="5555904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609601" y="2826137"/>
            <a:ext cx="3585586" cy="34346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10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" type="body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type="title"/>
          </p:nvPr>
        </p:nvSpPr>
        <p:spPr>
          <a:xfrm>
            <a:off x="612647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  <a:defRPr b="1" i="0" sz="50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11148" y="5986917"/>
            <a:ext cx="937541" cy="85231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/>
        </p:nvSpPr>
        <p:spPr>
          <a:xfrm>
            <a:off x="1374245" y="6365492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14" name="Google Shape;14;p1"/>
          <p:cNvSpPr txBox="1"/>
          <p:nvPr/>
        </p:nvSpPr>
        <p:spPr>
          <a:xfrm>
            <a:off x="1374245" y="61333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Relationship Id="rId5" Type="http://schemas.openxmlformats.org/officeDocument/2006/relationships/image" Target="../media/image21.png"/><Relationship Id="rId6" Type="http://schemas.openxmlformats.org/officeDocument/2006/relationships/image" Target="../media/image14.png"/><Relationship Id="rId7" Type="http://schemas.openxmlformats.org/officeDocument/2006/relationships/image" Target="../media/image19.png"/><Relationship Id="rId8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5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61.png"/><Relationship Id="rId5" Type="http://schemas.openxmlformats.org/officeDocument/2006/relationships/image" Target="../media/image51.png"/><Relationship Id="rId6" Type="http://schemas.openxmlformats.org/officeDocument/2006/relationships/image" Target="../media/image28.png"/><Relationship Id="rId7" Type="http://schemas.openxmlformats.org/officeDocument/2006/relationships/image" Target="../media/image52.png"/><Relationship Id="rId8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5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image" Target="../media/image39.png"/><Relationship Id="rId5" Type="http://schemas.openxmlformats.org/officeDocument/2006/relationships/image" Target="../media/image2.png"/><Relationship Id="rId6" Type="http://schemas.openxmlformats.org/officeDocument/2006/relationships/image" Target="../media/image53.png"/><Relationship Id="rId7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5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Relationship Id="rId4" Type="http://schemas.openxmlformats.org/officeDocument/2006/relationships/image" Target="../media/image54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Relationship Id="rId4" Type="http://schemas.openxmlformats.org/officeDocument/2006/relationships/image" Target="../media/image5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Relationship Id="rId4" Type="http://schemas.openxmlformats.org/officeDocument/2006/relationships/image" Target="../media/image55.png"/><Relationship Id="rId5" Type="http://schemas.openxmlformats.org/officeDocument/2006/relationships/image" Target="../media/image4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png"/><Relationship Id="rId4" Type="http://schemas.openxmlformats.org/officeDocument/2006/relationships/image" Target="../media/image60.png"/><Relationship Id="rId5" Type="http://schemas.openxmlformats.org/officeDocument/2006/relationships/image" Target="../media/image4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36.png"/><Relationship Id="rId5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18.png"/><Relationship Id="rId6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3"/>
          <p:cNvSpPr/>
          <p:nvPr/>
        </p:nvSpPr>
        <p:spPr>
          <a:xfrm rot="5400000">
            <a:off x="-173112" y="173250"/>
            <a:ext cx="6858000" cy="6511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3"/>
          <p:cNvSpPr txBox="1"/>
          <p:nvPr>
            <p:ph type="ctrTitle"/>
          </p:nvPr>
        </p:nvSpPr>
        <p:spPr>
          <a:xfrm>
            <a:off x="491850" y="2202525"/>
            <a:ext cx="5824800" cy="3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4400"/>
              <a:buFont typeface="PT Sans"/>
              <a:buNone/>
            </a:pPr>
            <a:r>
              <a:rPr lang="en-US" sz="6300">
                <a:solidFill>
                  <a:srgbClr val="024829"/>
                </a:solidFill>
              </a:rPr>
              <a:t>Formato </a:t>
            </a:r>
            <a:r>
              <a:rPr lang="en-US" sz="6300">
                <a:solidFill>
                  <a:srgbClr val="024829"/>
                </a:solidFill>
              </a:rPr>
              <a:t>presentación</a:t>
            </a:r>
            <a:r>
              <a:rPr lang="en-US" sz="6300">
                <a:solidFill>
                  <a:srgbClr val="024829"/>
                </a:solidFill>
              </a:rPr>
              <a:t> color principal Verde oscuro</a:t>
            </a:r>
            <a:endParaRPr sz="6300">
              <a:solidFill>
                <a:srgbClr val="024829"/>
              </a:solidFill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1677389" y="900590"/>
            <a:ext cx="3788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91" name="Google Shape;91;p13"/>
          <p:cNvSpPr txBox="1"/>
          <p:nvPr/>
        </p:nvSpPr>
        <p:spPr>
          <a:xfrm>
            <a:off x="1677389" y="543978"/>
            <a:ext cx="3788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 b="24993" l="0" r="43734" t="13429"/>
          <a:stretch/>
        </p:blipFill>
        <p:spPr>
          <a:xfrm>
            <a:off x="6882667" y="-92597"/>
            <a:ext cx="5324549" cy="6962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ct val="100000"/>
              <a:buFont typeface="PT Sans"/>
              <a:buNone/>
            </a:pPr>
            <a:r>
              <a:rPr lang="en-US"/>
              <a:t>Corporación Regional </a:t>
            </a:r>
            <a:br>
              <a:rPr lang="en-US"/>
            </a:br>
            <a:r>
              <a:rPr lang="en-US"/>
              <a:t>de Desarrollo Productivo</a:t>
            </a:r>
            <a:endParaRPr/>
          </a:p>
        </p:txBody>
      </p:sp>
      <p:sp>
        <p:nvSpPr>
          <p:cNvPr id="264" name="Google Shape;264;p22"/>
          <p:cNvSpPr txBox="1"/>
          <p:nvPr>
            <p:ph idx="1" type="body"/>
          </p:nvPr>
        </p:nvSpPr>
        <p:spPr>
          <a:xfrm>
            <a:off x="4271043" y="3146778"/>
            <a:ext cx="4774986" cy="2508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ct val="100000"/>
              <a:buNone/>
            </a:pPr>
            <a:r>
              <a:rPr lang="en-US" sz="2500">
                <a:solidFill>
                  <a:srgbClr val="024829"/>
                </a:solidFill>
              </a:rPr>
              <a:t>El rol de esta institución </a:t>
            </a:r>
            <a:r>
              <a:rPr b="1" lang="en-US" sz="2500">
                <a:solidFill>
                  <a:srgbClr val="024829"/>
                </a:solidFill>
              </a:rPr>
              <a:t>es formular, implementar y ejecutar</a:t>
            </a:r>
            <a:r>
              <a:rPr lang="en-US" sz="2500">
                <a:solidFill>
                  <a:srgbClr val="024829"/>
                </a:solidFill>
              </a:rPr>
              <a:t>, </a:t>
            </a:r>
            <a:r>
              <a:rPr b="1" lang="en-US" sz="2500">
                <a:solidFill>
                  <a:srgbClr val="024829"/>
                </a:solidFill>
              </a:rPr>
              <a:t>estudios, programas y proyectos estratégicos </a:t>
            </a:r>
            <a:r>
              <a:rPr lang="en-US" sz="2500">
                <a:solidFill>
                  <a:srgbClr val="024829"/>
                </a:solidFill>
              </a:rPr>
              <a:t>que favorezcan la consolidación de la Región de Los Ríos.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None/>
            </a:pPr>
            <a:r>
              <a:t/>
            </a:r>
            <a:endParaRPr sz="2500">
              <a:solidFill>
                <a:srgbClr val="024829"/>
              </a:solidFill>
            </a:endParaRPr>
          </a:p>
        </p:txBody>
      </p:sp>
      <p:sp>
        <p:nvSpPr>
          <p:cNvPr id="265" name="Google Shape;265;p22"/>
          <p:cNvSpPr/>
          <p:nvPr/>
        </p:nvSpPr>
        <p:spPr>
          <a:xfrm>
            <a:off x="3604999" y="2609144"/>
            <a:ext cx="277074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2"/>
          <p:cNvSpPr txBox="1"/>
          <p:nvPr/>
        </p:nvSpPr>
        <p:spPr>
          <a:xfrm>
            <a:off x="4316199" y="2556934"/>
            <a:ext cx="5268068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Nuestro rol: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1"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7" name="Google Shape;267;p22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2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2"/>
          <p:cNvSpPr/>
          <p:nvPr/>
        </p:nvSpPr>
        <p:spPr>
          <a:xfrm>
            <a:off x="82036" y="2189251"/>
            <a:ext cx="3673536" cy="3466482"/>
          </a:xfrm>
          <a:custGeom>
            <a:rect b="b" l="l" r="r" t="t"/>
            <a:pathLst>
              <a:path extrusionOk="0" h="4968543" w="5265315">
                <a:moveTo>
                  <a:pt x="0" y="0"/>
                </a:moveTo>
                <a:lnTo>
                  <a:pt x="5265316" y="0"/>
                </a:lnTo>
                <a:lnTo>
                  <a:pt x="5265316" y="4968543"/>
                </a:lnTo>
                <a:lnTo>
                  <a:pt x="0" y="4968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ct val="100000"/>
              <a:buFont typeface="PT Sans"/>
              <a:buNone/>
            </a:pPr>
            <a:r>
              <a:rPr lang="en-US">
                <a:solidFill>
                  <a:srgbClr val="024829"/>
                </a:solidFill>
              </a:rPr>
              <a:t>Centro Regional de apoyo al emprendimiento e innovación</a:t>
            </a:r>
            <a:endParaRPr/>
          </a:p>
        </p:txBody>
      </p:sp>
      <p:sp>
        <p:nvSpPr>
          <p:cNvPr id="275" name="Google Shape;275;p23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3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3"/>
          <p:cNvSpPr txBox="1"/>
          <p:nvPr>
            <p:ph idx="1" type="body"/>
          </p:nvPr>
        </p:nvSpPr>
        <p:spPr>
          <a:xfrm>
            <a:off x="638023" y="1823381"/>
            <a:ext cx="7732211" cy="2759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500"/>
              <a:buNone/>
            </a:pPr>
            <a:r>
              <a:rPr lang="en-US" sz="2500">
                <a:solidFill>
                  <a:srgbClr val="024829"/>
                </a:solidFill>
              </a:rPr>
              <a:t>El Centro de Apoyo al Emprendimiento e Innovación, posee </a:t>
            </a:r>
            <a:r>
              <a:rPr b="1" lang="en-US" sz="2500">
                <a:solidFill>
                  <a:srgbClr val="024829"/>
                </a:solidFill>
              </a:rPr>
              <a:t>dos vías principales en las cuales apoya a los empresarios </a:t>
            </a:r>
            <a:r>
              <a:rPr lang="en-US" sz="2500">
                <a:solidFill>
                  <a:srgbClr val="024829"/>
                </a:solidFill>
              </a:rPr>
              <a:t>y </a:t>
            </a:r>
            <a:r>
              <a:rPr b="1" lang="en-US" sz="2500">
                <a:solidFill>
                  <a:srgbClr val="024829"/>
                </a:solidFill>
              </a:rPr>
              <a:t>emprendedores de la región</a:t>
            </a:r>
            <a:r>
              <a:rPr lang="en-US" sz="2500">
                <a:solidFill>
                  <a:srgbClr val="024829"/>
                </a:solidFill>
              </a:rPr>
              <a:t>:</a:t>
            </a:r>
            <a:endParaRPr/>
          </a:p>
        </p:txBody>
      </p:sp>
      <p:sp>
        <p:nvSpPr>
          <p:cNvPr id="278" name="Google Shape;278;p23"/>
          <p:cNvSpPr/>
          <p:nvPr/>
        </p:nvSpPr>
        <p:spPr>
          <a:xfrm>
            <a:off x="738161" y="3631659"/>
            <a:ext cx="4082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3"/>
          <p:cNvSpPr txBox="1"/>
          <p:nvPr/>
        </p:nvSpPr>
        <p:spPr>
          <a:xfrm>
            <a:off x="1122631" y="3626785"/>
            <a:ext cx="37527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Apoyo Técnico en la postulación</a:t>
            </a:r>
            <a:endParaRPr b="1" sz="18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0" name="Google Shape;280;p23"/>
          <p:cNvSpPr txBox="1"/>
          <p:nvPr/>
        </p:nvSpPr>
        <p:spPr>
          <a:xfrm>
            <a:off x="1174196" y="4067693"/>
            <a:ext cx="5365246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Apoyo a fondos concursables de los fomentos productivos de los Servicios Públicos.</a:t>
            </a:r>
            <a:endParaRPr sz="15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1" name="Google Shape;281;p23"/>
          <p:cNvSpPr/>
          <p:nvPr/>
        </p:nvSpPr>
        <p:spPr>
          <a:xfrm>
            <a:off x="738161" y="4975801"/>
            <a:ext cx="4082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3"/>
          <p:cNvSpPr txBox="1"/>
          <p:nvPr/>
        </p:nvSpPr>
        <p:spPr>
          <a:xfrm>
            <a:off x="1067630" y="4970927"/>
            <a:ext cx="37527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Apoyo a la creación de empresas</a:t>
            </a:r>
            <a:endParaRPr b="1" sz="18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1174196" y="5411835"/>
            <a:ext cx="4481534" cy="383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Apoyo con régimen simplificado.</a:t>
            </a:r>
            <a:endParaRPr/>
          </a:p>
        </p:txBody>
      </p:sp>
      <p:sp>
        <p:nvSpPr>
          <p:cNvPr id="284" name="Google Shape;284;p23"/>
          <p:cNvSpPr/>
          <p:nvPr/>
        </p:nvSpPr>
        <p:spPr>
          <a:xfrm>
            <a:off x="6775967" y="3052903"/>
            <a:ext cx="4968026" cy="3269863"/>
          </a:xfrm>
          <a:custGeom>
            <a:rect b="b" l="l" r="r" t="t"/>
            <a:pathLst>
              <a:path extrusionOk="0" h="3855889" w="5858396">
                <a:moveTo>
                  <a:pt x="0" y="0"/>
                </a:moveTo>
                <a:lnTo>
                  <a:pt x="5858396" y="0"/>
                </a:lnTo>
                <a:lnTo>
                  <a:pt x="5858396" y="3855890"/>
                </a:lnTo>
                <a:lnTo>
                  <a:pt x="0" y="3855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3"/>
          <p:cNvSpPr/>
          <p:nvPr/>
        </p:nvSpPr>
        <p:spPr>
          <a:xfrm>
            <a:off x="683160" y="3605553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286" name="Google Shape;286;p23"/>
          <p:cNvSpPr/>
          <p:nvPr/>
        </p:nvSpPr>
        <p:spPr>
          <a:xfrm>
            <a:off x="683160" y="4943465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4"/>
          <p:cNvSpPr txBox="1"/>
          <p:nvPr>
            <p:ph type="title"/>
          </p:nvPr>
        </p:nvSpPr>
        <p:spPr>
          <a:xfrm>
            <a:off x="603381" y="2142930"/>
            <a:ext cx="4415186" cy="4008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4800"/>
              <a:buFont typeface="PT Sans"/>
              <a:buNone/>
            </a:pPr>
            <a:r>
              <a:rPr lang="en-US" sz="4800"/>
              <a:t>Metodologias de Formulación de Proyectos</a:t>
            </a:r>
            <a:br>
              <a:rPr lang="en-US" sz="4800"/>
            </a:br>
            <a:endParaRPr sz="4800"/>
          </a:p>
        </p:txBody>
      </p:sp>
      <p:sp>
        <p:nvSpPr>
          <p:cNvPr id="293" name="Google Shape;293;p24"/>
          <p:cNvSpPr txBox="1"/>
          <p:nvPr>
            <p:ph idx="1" type="body"/>
          </p:nvPr>
        </p:nvSpPr>
        <p:spPr>
          <a:xfrm>
            <a:off x="603380" y="3236072"/>
            <a:ext cx="4415186" cy="13846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Modelo Canvas</a:t>
            </a:r>
            <a:endParaRPr/>
          </a:p>
        </p:txBody>
      </p:sp>
      <p:sp>
        <p:nvSpPr>
          <p:cNvPr id="294" name="Google Shape;294;p24"/>
          <p:cNvSpPr txBox="1"/>
          <p:nvPr/>
        </p:nvSpPr>
        <p:spPr>
          <a:xfrm>
            <a:off x="5890101" y="3108960"/>
            <a:ext cx="5429422" cy="2602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1" marL="45328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Modelo Canvas </a:t>
            </a:r>
            <a:r>
              <a:rPr b="0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es </a:t>
            </a:r>
            <a:r>
              <a:rPr b="1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una herramienta estratégica que te ayudará a conceptualizar tu modelo de negocio</a:t>
            </a:r>
            <a:r>
              <a:rPr b="0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y representarlo </a:t>
            </a:r>
            <a:r>
              <a:rPr b="1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de forma visual en un solo lienzo</a:t>
            </a:r>
            <a:r>
              <a:rPr b="0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de forma que </a:t>
            </a:r>
            <a:r>
              <a:rPr b="1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cualquier persona del equipo pueda entenderlo fácilmente. 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5"/>
          <p:cNvSpPr txBox="1"/>
          <p:nvPr>
            <p:ph type="title"/>
          </p:nvPr>
        </p:nvSpPr>
        <p:spPr>
          <a:xfrm>
            <a:off x="612648" y="322914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/>
              <a:t>Modelo Canvas</a:t>
            </a:r>
            <a:endParaRPr/>
          </a:p>
        </p:txBody>
      </p:sp>
      <p:sp>
        <p:nvSpPr>
          <p:cNvPr id="300" name="Google Shape;300;p25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5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Google Shape;302;p25"/>
          <p:cNvGrpSpPr/>
          <p:nvPr/>
        </p:nvGrpSpPr>
        <p:grpSpPr>
          <a:xfrm>
            <a:off x="612648" y="4623374"/>
            <a:ext cx="3695494" cy="1266166"/>
            <a:chOff x="0" y="-57150"/>
            <a:chExt cx="2148043" cy="735972"/>
          </a:xfrm>
        </p:grpSpPr>
        <p:sp>
          <p:nvSpPr>
            <p:cNvPr id="303" name="Google Shape;303;p25"/>
            <p:cNvSpPr/>
            <p:nvPr/>
          </p:nvSpPr>
          <p:spPr>
            <a:xfrm>
              <a:off x="0" y="0"/>
              <a:ext cx="2148043" cy="678822"/>
            </a:xfrm>
            <a:custGeom>
              <a:rect b="b" l="l" r="r" t="t"/>
              <a:pathLst>
                <a:path extrusionOk="0" h="678822" w="2148043">
                  <a:moveTo>
                    <a:pt x="13708" y="0"/>
                  </a:moveTo>
                  <a:lnTo>
                    <a:pt x="2134335" y="0"/>
                  </a:lnTo>
                  <a:cubicBezTo>
                    <a:pt x="2137971" y="0"/>
                    <a:pt x="2141457" y="1444"/>
                    <a:pt x="2144028" y="4015"/>
                  </a:cubicBezTo>
                  <a:cubicBezTo>
                    <a:pt x="2146599" y="6586"/>
                    <a:pt x="2148043" y="10072"/>
                    <a:pt x="2148043" y="13708"/>
                  </a:cubicBezTo>
                  <a:lnTo>
                    <a:pt x="2148043" y="665114"/>
                  </a:lnTo>
                  <a:cubicBezTo>
                    <a:pt x="2148043" y="672684"/>
                    <a:pt x="2141906" y="678822"/>
                    <a:pt x="2134335" y="678822"/>
                  </a:cubicBezTo>
                  <a:lnTo>
                    <a:pt x="13708" y="678822"/>
                  </a:lnTo>
                  <a:cubicBezTo>
                    <a:pt x="10072" y="678822"/>
                    <a:pt x="6586" y="677377"/>
                    <a:pt x="4015" y="674807"/>
                  </a:cubicBezTo>
                  <a:cubicBezTo>
                    <a:pt x="1444" y="672236"/>
                    <a:pt x="0" y="668749"/>
                    <a:pt x="0" y="665114"/>
                  </a:cubicBezTo>
                  <a:lnTo>
                    <a:pt x="0" y="13708"/>
                  </a:lnTo>
                  <a:cubicBezTo>
                    <a:pt x="0" y="10072"/>
                    <a:pt x="1444" y="6586"/>
                    <a:pt x="4015" y="4015"/>
                  </a:cubicBezTo>
                  <a:cubicBezTo>
                    <a:pt x="6586" y="1444"/>
                    <a:pt x="10072" y="0"/>
                    <a:pt x="13708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5"/>
            <p:cNvSpPr txBox="1"/>
            <p:nvPr/>
          </p:nvSpPr>
          <p:spPr>
            <a:xfrm>
              <a:off x="0" y="-57150"/>
              <a:ext cx="2148043" cy="7359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25"/>
          <p:cNvGrpSpPr/>
          <p:nvPr/>
        </p:nvGrpSpPr>
        <p:grpSpPr>
          <a:xfrm>
            <a:off x="4479413" y="4623374"/>
            <a:ext cx="3965486" cy="1266166"/>
            <a:chOff x="0" y="-57150"/>
            <a:chExt cx="2304979" cy="735972"/>
          </a:xfrm>
        </p:grpSpPr>
        <p:sp>
          <p:nvSpPr>
            <p:cNvPr id="306" name="Google Shape;306;p25"/>
            <p:cNvSpPr/>
            <p:nvPr/>
          </p:nvSpPr>
          <p:spPr>
            <a:xfrm>
              <a:off x="0" y="0"/>
              <a:ext cx="2304979" cy="678822"/>
            </a:xfrm>
            <a:custGeom>
              <a:rect b="b" l="l" r="r" t="t"/>
              <a:pathLst>
                <a:path extrusionOk="0" h="678822" w="2304979">
                  <a:moveTo>
                    <a:pt x="12775" y="0"/>
                  </a:moveTo>
                  <a:lnTo>
                    <a:pt x="2292204" y="0"/>
                  </a:lnTo>
                  <a:cubicBezTo>
                    <a:pt x="2299259" y="0"/>
                    <a:pt x="2304979" y="5719"/>
                    <a:pt x="2304979" y="12775"/>
                  </a:cubicBezTo>
                  <a:lnTo>
                    <a:pt x="2304979" y="666047"/>
                  </a:lnTo>
                  <a:cubicBezTo>
                    <a:pt x="2304979" y="673102"/>
                    <a:pt x="2299259" y="678822"/>
                    <a:pt x="2292204" y="678822"/>
                  </a:cubicBezTo>
                  <a:lnTo>
                    <a:pt x="12775" y="678822"/>
                  </a:lnTo>
                  <a:cubicBezTo>
                    <a:pt x="9387" y="678822"/>
                    <a:pt x="6137" y="677476"/>
                    <a:pt x="3742" y="675080"/>
                  </a:cubicBezTo>
                  <a:cubicBezTo>
                    <a:pt x="1346" y="672684"/>
                    <a:pt x="0" y="669435"/>
                    <a:pt x="0" y="666047"/>
                  </a:cubicBezTo>
                  <a:lnTo>
                    <a:pt x="0" y="12775"/>
                  </a:lnTo>
                  <a:cubicBezTo>
                    <a:pt x="0" y="5719"/>
                    <a:pt x="5719" y="0"/>
                    <a:pt x="12775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5"/>
            <p:cNvSpPr txBox="1"/>
            <p:nvPr/>
          </p:nvSpPr>
          <p:spPr>
            <a:xfrm>
              <a:off x="0" y="-57150"/>
              <a:ext cx="2304979" cy="7359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25"/>
          <p:cNvGrpSpPr/>
          <p:nvPr/>
        </p:nvGrpSpPr>
        <p:grpSpPr>
          <a:xfrm>
            <a:off x="7008207" y="1791887"/>
            <a:ext cx="1436693" cy="2794790"/>
            <a:chOff x="0" y="-57150"/>
            <a:chExt cx="898709" cy="1748253"/>
          </a:xfrm>
        </p:grpSpPr>
        <p:sp>
          <p:nvSpPr>
            <p:cNvPr id="309" name="Google Shape;309;p25"/>
            <p:cNvSpPr/>
            <p:nvPr/>
          </p:nvSpPr>
          <p:spPr>
            <a:xfrm>
              <a:off x="0" y="0"/>
              <a:ext cx="898709" cy="1691103"/>
            </a:xfrm>
            <a:custGeom>
              <a:rect b="b" l="l" r="r" t="t"/>
              <a:pathLst>
                <a:path extrusionOk="0" h="1691103" w="898709">
                  <a:moveTo>
                    <a:pt x="35260" y="0"/>
                  </a:moveTo>
                  <a:lnTo>
                    <a:pt x="863449" y="0"/>
                  </a:lnTo>
                  <a:cubicBezTo>
                    <a:pt x="872800" y="0"/>
                    <a:pt x="881769" y="3715"/>
                    <a:pt x="888382" y="10327"/>
                  </a:cubicBezTo>
                  <a:cubicBezTo>
                    <a:pt x="894994" y="16940"/>
                    <a:pt x="898709" y="25909"/>
                    <a:pt x="898709" y="35260"/>
                  </a:cubicBezTo>
                  <a:lnTo>
                    <a:pt x="898709" y="1655843"/>
                  </a:lnTo>
                  <a:cubicBezTo>
                    <a:pt x="898709" y="1675316"/>
                    <a:pt x="882922" y="1691103"/>
                    <a:pt x="863449" y="1691103"/>
                  </a:cubicBezTo>
                  <a:lnTo>
                    <a:pt x="35260" y="1691103"/>
                  </a:lnTo>
                  <a:cubicBezTo>
                    <a:pt x="25909" y="1691103"/>
                    <a:pt x="16940" y="1687388"/>
                    <a:pt x="10327" y="1680775"/>
                  </a:cubicBezTo>
                  <a:cubicBezTo>
                    <a:pt x="3715" y="1674163"/>
                    <a:pt x="0" y="1665194"/>
                    <a:pt x="0" y="1655843"/>
                  </a:cubicBezTo>
                  <a:lnTo>
                    <a:pt x="0" y="35260"/>
                  </a:lnTo>
                  <a:cubicBezTo>
                    <a:pt x="0" y="25909"/>
                    <a:pt x="3715" y="16940"/>
                    <a:pt x="10327" y="10327"/>
                  </a:cubicBezTo>
                  <a:cubicBezTo>
                    <a:pt x="16940" y="3715"/>
                    <a:pt x="25909" y="0"/>
                    <a:pt x="35260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5"/>
            <p:cNvSpPr txBox="1"/>
            <p:nvPr/>
          </p:nvSpPr>
          <p:spPr>
            <a:xfrm>
              <a:off x="0" y="-57150"/>
              <a:ext cx="898709" cy="174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Google Shape;311;p25"/>
          <p:cNvGrpSpPr/>
          <p:nvPr/>
        </p:nvGrpSpPr>
        <p:grpSpPr>
          <a:xfrm>
            <a:off x="3810810" y="1791887"/>
            <a:ext cx="1436693" cy="2794790"/>
            <a:chOff x="0" y="-57150"/>
            <a:chExt cx="898709" cy="1748253"/>
          </a:xfrm>
        </p:grpSpPr>
        <p:sp>
          <p:nvSpPr>
            <p:cNvPr id="312" name="Google Shape;312;p25"/>
            <p:cNvSpPr/>
            <p:nvPr/>
          </p:nvSpPr>
          <p:spPr>
            <a:xfrm>
              <a:off x="0" y="0"/>
              <a:ext cx="898709" cy="1691103"/>
            </a:xfrm>
            <a:custGeom>
              <a:rect b="b" l="l" r="r" t="t"/>
              <a:pathLst>
                <a:path extrusionOk="0" h="1691103" w="898709">
                  <a:moveTo>
                    <a:pt x="35260" y="0"/>
                  </a:moveTo>
                  <a:lnTo>
                    <a:pt x="863449" y="0"/>
                  </a:lnTo>
                  <a:cubicBezTo>
                    <a:pt x="872800" y="0"/>
                    <a:pt x="881769" y="3715"/>
                    <a:pt x="888382" y="10327"/>
                  </a:cubicBezTo>
                  <a:cubicBezTo>
                    <a:pt x="894994" y="16940"/>
                    <a:pt x="898709" y="25909"/>
                    <a:pt x="898709" y="35260"/>
                  </a:cubicBezTo>
                  <a:lnTo>
                    <a:pt x="898709" y="1655843"/>
                  </a:lnTo>
                  <a:cubicBezTo>
                    <a:pt x="898709" y="1675316"/>
                    <a:pt x="882922" y="1691103"/>
                    <a:pt x="863449" y="1691103"/>
                  </a:cubicBezTo>
                  <a:lnTo>
                    <a:pt x="35260" y="1691103"/>
                  </a:lnTo>
                  <a:cubicBezTo>
                    <a:pt x="25909" y="1691103"/>
                    <a:pt x="16940" y="1687388"/>
                    <a:pt x="10327" y="1680775"/>
                  </a:cubicBezTo>
                  <a:cubicBezTo>
                    <a:pt x="3715" y="1674163"/>
                    <a:pt x="0" y="1665194"/>
                    <a:pt x="0" y="1655843"/>
                  </a:cubicBezTo>
                  <a:lnTo>
                    <a:pt x="0" y="35260"/>
                  </a:lnTo>
                  <a:cubicBezTo>
                    <a:pt x="0" y="25909"/>
                    <a:pt x="3715" y="16940"/>
                    <a:pt x="10327" y="10327"/>
                  </a:cubicBezTo>
                  <a:cubicBezTo>
                    <a:pt x="16940" y="3715"/>
                    <a:pt x="25909" y="0"/>
                    <a:pt x="35260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5"/>
            <p:cNvSpPr txBox="1"/>
            <p:nvPr/>
          </p:nvSpPr>
          <p:spPr>
            <a:xfrm>
              <a:off x="0" y="-57150"/>
              <a:ext cx="898709" cy="174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25"/>
          <p:cNvGrpSpPr/>
          <p:nvPr/>
        </p:nvGrpSpPr>
        <p:grpSpPr>
          <a:xfrm>
            <a:off x="2212112" y="1791887"/>
            <a:ext cx="1436693" cy="1333207"/>
            <a:chOff x="0" y="-57150"/>
            <a:chExt cx="898709" cy="833974"/>
          </a:xfrm>
        </p:grpSpPr>
        <p:sp>
          <p:nvSpPr>
            <p:cNvPr id="315" name="Google Shape;315;p25"/>
            <p:cNvSpPr/>
            <p:nvPr/>
          </p:nvSpPr>
          <p:spPr>
            <a:xfrm>
              <a:off x="0" y="0"/>
              <a:ext cx="898709" cy="776824"/>
            </a:xfrm>
            <a:custGeom>
              <a:rect b="b" l="l" r="r" t="t"/>
              <a:pathLst>
                <a:path extrusionOk="0" h="776824" w="898709">
                  <a:moveTo>
                    <a:pt x="35260" y="0"/>
                  </a:moveTo>
                  <a:lnTo>
                    <a:pt x="863449" y="0"/>
                  </a:lnTo>
                  <a:cubicBezTo>
                    <a:pt x="872800" y="0"/>
                    <a:pt x="881769" y="3715"/>
                    <a:pt x="888382" y="10327"/>
                  </a:cubicBezTo>
                  <a:cubicBezTo>
                    <a:pt x="894994" y="16940"/>
                    <a:pt x="898709" y="25909"/>
                    <a:pt x="898709" y="35260"/>
                  </a:cubicBezTo>
                  <a:lnTo>
                    <a:pt x="898709" y="741564"/>
                  </a:lnTo>
                  <a:cubicBezTo>
                    <a:pt x="898709" y="750916"/>
                    <a:pt x="894994" y="759884"/>
                    <a:pt x="888382" y="766497"/>
                  </a:cubicBezTo>
                  <a:cubicBezTo>
                    <a:pt x="881769" y="773109"/>
                    <a:pt x="872800" y="776824"/>
                    <a:pt x="863449" y="776824"/>
                  </a:cubicBezTo>
                  <a:lnTo>
                    <a:pt x="35260" y="776824"/>
                  </a:lnTo>
                  <a:cubicBezTo>
                    <a:pt x="25909" y="776824"/>
                    <a:pt x="16940" y="773109"/>
                    <a:pt x="10327" y="766497"/>
                  </a:cubicBezTo>
                  <a:cubicBezTo>
                    <a:pt x="3715" y="759884"/>
                    <a:pt x="0" y="750916"/>
                    <a:pt x="0" y="741564"/>
                  </a:cubicBezTo>
                  <a:lnTo>
                    <a:pt x="0" y="35260"/>
                  </a:lnTo>
                  <a:cubicBezTo>
                    <a:pt x="0" y="25909"/>
                    <a:pt x="3715" y="16940"/>
                    <a:pt x="10327" y="10327"/>
                  </a:cubicBezTo>
                  <a:cubicBezTo>
                    <a:pt x="16940" y="3715"/>
                    <a:pt x="25909" y="0"/>
                    <a:pt x="35260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5"/>
            <p:cNvSpPr txBox="1"/>
            <p:nvPr/>
          </p:nvSpPr>
          <p:spPr>
            <a:xfrm>
              <a:off x="0" y="-57150"/>
              <a:ext cx="898709" cy="8339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7" name="Google Shape;317;p25"/>
          <p:cNvGrpSpPr/>
          <p:nvPr/>
        </p:nvGrpSpPr>
        <p:grpSpPr>
          <a:xfrm>
            <a:off x="612648" y="1791887"/>
            <a:ext cx="1437076" cy="2794790"/>
            <a:chOff x="0" y="-57150"/>
            <a:chExt cx="898949" cy="1748253"/>
          </a:xfrm>
        </p:grpSpPr>
        <p:sp>
          <p:nvSpPr>
            <p:cNvPr id="318" name="Google Shape;318;p25"/>
            <p:cNvSpPr/>
            <p:nvPr/>
          </p:nvSpPr>
          <p:spPr>
            <a:xfrm>
              <a:off x="0" y="0"/>
              <a:ext cx="898949" cy="1691103"/>
            </a:xfrm>
            <a:custGeom>
              <a:rect b="b" l="l" r="r" t="t"/>
              <a:pathLst>
                <a:path extrusionOk="0" h="1691103" w="898949">
                  <a:moveTo>
                    <a:pt x="35251" y="0"/>
                  </a:moveTo>
                  <a:lnTo>
                    <a:pt x="863698" y="0"/>
                  </a:lnTo>
                  <a:cubicBezTo>
                    <a:pt x="873047" y="0"/>
                    <a:pt x="882013" y="3714"/>
                    <a:pt x="888624" y="10325"/>
                  </a:cubicBezTo>
                  <a:cubicBezTo>
                    <a:pt x="895235" y="16936"/>
                    <a:pt x="898949" y="25902"/>
                    <a:pt x="898949" y="35251"/>
                  </a:cubicBezTo>
                  <a:lnTo>
                    <a:pt x="898949" y="1655852"/>
                  </a:lnTo>
                  <a:cubicBezTo>
                    <a:pt x="898949" y="1665201"/>
                    <a:pt x="895235" y="1674167"/>
                    <a:pt x="888624" y="1680778"/>
                  </a:cubicBezTo>
                  <a:cubicBezTo>
                    <a:pt x="882013" y="1687389"/>
                    <a:pt x="873047" y="1691103"/>
                    <a:pt x="863698" y="1691103"/>
                  </a:cubicBezTo>
                  <a:lnTo>
                    <a:pt x="35251" y="1691103"/>
                  </a:lnTo>
                  <a:cubicBezTo>
                    <a:pt x="25902" y="1691103"/>
                    <a:pt x="16936" y="1687389"/>
                    <a:pt x="10325" y="1680778"/>
                  </a:cubicBezTo>
                  <a:cubicBezTo>
                    <a:pt x="3714" y="1674167"/>
                    <a:pt x="0" y="1665201"/>
                    <a:pt x="0" y="1655852"/>
                  </a:cubicBezTo>
                  <a:lnTo>
                    <a:pt x="0" y="35251"/>
                  </a:lnTo>
                  <a:cubicBezTo>
                    <a:pt x="0" y="25902"/>
                    <a:pt x="3714" y="16936"/>
                    <a:pt x="10325" y="10325"/>
                  </a:cubicBezTo>
                  <a:cubicBezTo>
                    <a:pt x="16936" y="3714"/>
                    <a:pt x="25902" y="0"/>
                    <a:pt x="35251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5"/>
            <p:cNvSpPr txBox="1"/>
            <p:nvPr/>
          </p:nvSpPr>
          <p:spPr>
            <a:xfrm>
              <a:off x="0" y="-57150"/>
              <a:ext cx="898949" cy="174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0" name="Google Shape;320;p25"/>
          <p:cNvGrpSpPr/>
          <p:nvPr/>
        </p:nvGrpSpPr>
        <p:grpSpPr>
          <a:xfrm>
            <a:off x="2211729" y="3253470"/>
            <a:ext cx="1436693" cy="1333207"/>
            <a:chOff x="0" y="-57150"/>
            <a:chExt cx="898709" cy="833974"/>
          </a:xfrm>
        </p:grpSpPr>
        <p:sp>
          <p:nvSpPr>
            <p:cNvPr id="321" name="Google Shape;321;p25"/>
            <p:cNvSpPr/>
            <p:nvPr/>
          </p:nvSpPr>
          <p:spPr>
            <a:xfrm>
              <a:off x="0" y="0"/>
              <a:ext cx="898709" cy="776824"/>
            </a:xfrm>
            <a:custGeom>
              <a:rect b="b" l="l" r="r" t="t"/>
              <a:pathLst>
                <a:path extrusionOk="0" h="776824" w="898709">
                  <a:moveTo>
                    <a:pt x="35260" y="0"/>
                  </a:moveTo>
                  <a:lnTo>
                    <a:pt x="863449" y="0"/>
                  </a:lnTo>
                  <a:cubicBezTo>
                    <a:pt x="872800" y="0"/>
                    <a:pt x="881769" y="3715"/>
                    <a:pt x="888382" y="10327"/>
                  </a:cubicBezTo>
                  <a:cubicBezTo>
                    <a:pt x="894994" y="16940"/>
                    <a:pt x="898709" y="25909"/>
                    <a:pt x="898709" y="35260"/>
                  </a:cubicBezTo>
                  <a:lnTo>
                    <a:pt x="898709" y="741564"/>
                  </a:lnTo>
                  <a:cubicBezTo>
                    <a:pt x="898709" y="750916"/>
                    <a:pt x="894994" y="759884"/>
                    <a:pt x="888382" y="766497"/>
                  </a:cubicBezTo>
                  <a:cubicBezTo>
                    <a:pt x="881769" y="773109"/>
                    <a:pt x="872800" y="776824"/>
                    <a:pt x="863449" y="776824"/>
                  </a:cubicBezTo>
                  <a:lnTo>
                    <a:pt x="35260" y="776824"/>
                  </a:lnTo>
                  <a:cubicBezTo>
                    <a:pt x="25909" y="776824"/>
                    <a:pt x="16940" y="773109"/>
                    <a:pt x="10327" y="766497"/>
                  </a:cubicBezTo>
                  <a:cubicBezTo>
                    <a:pt x="3715" y="759884"/>
                    <a:pt x="0" y="750916"/>
                    <a:pt x="0" y="741564"/>
                  </a:cubicBezTo>
                  <a:lnTo>
                    <a:pt x="0" y="35260"/>
                  </a:lnTo>
                  <a:cubicBezTo>
                    <a:pt x="0" y="25909"/>
                    <a:pt x="3715" y="16940"/>
                    <a:pt x="10327" y="10327"/>
                  </a:cubicBezTo>
                  <a:cubicBezTo>
                    <a:pt x="16940" y="3715"/>
                    <a:pt x="25909" y="0"/>
                    <a:pt x="35260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5"/>
            <p:cNvSpPr txBox="1"/>
            <p:nvPr/>
          </p:nvSpPr>
          <p:spPr>
            <a:xfrm>
              <a:off x="0" y="-57150"/>
              <a:ext cx="898709" cy="8339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p25"/>
          <p:cNvGrpSpPr/>
          <p:nvPr/>
        </p:nvGrpSpPr>
        <p:grpSpPr>
          <a:xfrm>
            <a:off x="5409892" y="1791887"/>
            <a:ext cx="1436693" cy="1333207"/>
            <a:chOff x="0" y="-57150"/>
            <a:chExt cx="898709" cy="833974"/>
          </a:xfrm>
        </p:grpSpPr>
        <p:sp>
          <p:nvSpPr>
            <p:cNvPr id="324" name="Google Shape;324;p25"/>
            <p:cNvSpPr/>
            <p:nvPr/>
          </p:nvSpPr>
          <p:spPr>
            <a:xfrm>
              <a:off x="0" y="0"/>
              <a:ext cx="898709" cy="776824"/>
            </a:xfrm>
            <a:custGeom>
              <a:rect b="b" l="l" r="r" t="t"/>
              <a:pathLst>
                <a:path extrusionOk="0" h="776824" w="898709">
                  <a:moveTo>
                    <a:pt x="35260" y="0"/>
                  </a:moveTo>
                  <a:lnTo>
                    <a:pt x="863449" y="0"/>
                  </a:lnTo>
                  <a:cubicBezTo>
                    <a:pt x="872800" y="0"/>
                    <a:pt x="881769" y="3715"/>
                    <a:pt x="888382" y="10327"/>
                  </a:cubicBezTo>
                  <a:cubicBezTo>
                    <a:pt x="894994" y="16940"/>
                    <a:pt x="898709" y="25909"/>
                    <a:pt x="898709" y="35260"/>
                  </a:cubicBezTo>
                  <a:lnTo>
                    <a:pt x="898709" y="741564"/>
                  </a:lnTo>
                  <a:cubicBezTo>
                    <a:pt x="898709" y="750916"/>
                    <a:pt x="894994" y="759884"/>
                    <a:pt x="888382" y="766497"/>
                  </a:cubicBezTo>
                  <a:cubicBezTo>
                    <a:pt x="881769" y="773109"/>
                    <a:pt x="872800" y="776824"/>
                    <a:pt x="863449" y="776824"/>
                  </a:cubicBezTo>
                  <a:lnTo>
                    <a:pt x="35260" y="776824"/>
                  </a:lnTo>
                  <a:cubicBezTo>
                    <a:pt x="25909" y="776824"/>
                    <a:pt x="16940" y="773109"/>
                    <a:pt x="10327" y="766497"/>
                  </a:cubicBezTo>
                  <a:cubicBezTo>
                    <a:pt x="3715" y="759884"/>
                    <a:pt x="0" y="750916"/>
                    <a:pt x="0" y="741564"/>
                  </a:cubicBezTo>
                  <a:lnTo>
                    <a:pt x="0" y="35260"/>
                  </a:lnTo>
                  <a:cubicBezTo>
                    <a:pt x="0" y="25909"/>
                    <a:pt x="3715" y="16940"/>
                    <a:pt x="10327" y="10327"/>
                  </a:cubicBezTo>
                  <a:cubicBezTo>
                    <a:pt x="16940" y="3715"/>
                    <a:pt x="25909" y="0"/>
                    <a:pt x="35260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5"/>
            <p:cNvSpPr txBox="1"/>
            <p:nvPr/>
          </p:nvSpPr>
          <p:spPr>
            <a:xfrm>
              <a:off x="0" y="-57150"/>
              <a:ext cx="898709" cy="8339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25"/>
          <p:cNvGrpSpPr/>
          <p:nvPr/>
        </p:nvGrpSpPr>
        <p:grpSpPr>
          <a:xfrm>
            <a:off x="5409509" y="3253470"/>
            <a:ext cx="1436693" cy="1333207"/>
            <a:chOff x="0" y="-57150"/>
            <a:chExt cx="898709" cy="833974"/>
          </a:xfrm>
        </p:grpSpPr>
        <p:sp>
          <p:nvSpPr>
            <p:cNvPr id="327" name="Google Shape;327;p25"/>
            <p:cNvSpPr/>
            <p:nvPr/>
          </p:nvSpPr>
          <p:spPr>
            <a:xfrm>
              <a:off x="0" y="0"/>
              <a:ext cx="898709" cy="776824"/>
            </a:xfrm>
            <a:custGeom>
              <a:rect b="b" l="l" r="r" t="t"/>
              <a:pathLst>
                <a:path extrusionOk="0" h="776824" w="898709">
                  <a:moveTo>
                    <a:pt x="35260" y="0"/>
                  </a:moveTo>
                  <a:lnTo>
                    <a:pt x="863449" y="0"/>
                  </a:lnTo>
                  <a:cubicBezTo>
                    <a:pt x="872800" y="0"/>
                    <a:pt x="881769" y="3715"/>
                    <a:pt x="888382" y="10327"/>
                  </a:cubicBezTo>
                  <a:cubicBezTo>
                    <a:pt x="894994" y="16940"/>
                    <a:pt x="898709" y="25909"/>
                    <a:pt x="898709" y="35260"/>
                  </a:cubicBezTo>
                  <a:lnTo>
                    <a:pt x="898709" y="741564"/>
                  </a:lnTo>
                  <a:cubicBezTo>
                    <a:pt x="898709" y="750916"/>
                    <a:pt x="894994" y="759884"/>
                    <a:pt x="888382" y="766497"/>
                  </a:cubicBezTo>
                  <a:cubicBezTo>
                    <a:pt x="881769" y="773109"/>
                    <a:pt x="872800" y="776824"/>
                    <a:pt x="863449" y="776824"/>
                  </a:cubicBezTo>
                  <a:lnTo>
                    <a:pt x="35260" y="776824"/>
                  </a:lnTo>
                  <a:cubicBezTo>
                    <a:pt x="25909" y="776824"/>
                    <a:pt x="16940" y="773109"/>
                    <a:pt x="10327" y="766497"/>
                  </a:cubicBezTo>
                  <a:cubicBezTo>
                    <a:pt x="3715" y="759884"/>
                    <a:pt x="0" y="750916"/>
                    <a:pt x="0" y="741564"/>
                  </a:cubicBezTo>
                  <a:lnTo>
                    <a:pt x="0" y="35260"/>
                  </a:lnTo>
                  <a:cubicBezTo>
                    <a:pt x="0" y="25909"/>
                    <a:pt x="3715" y="16940"/>
                    <a:pt x="10327" y="10327"/>
                  </a:cubicBezTo>
                  <a:cubicBezTo>
                    <a:pt x="16940" y="3715"/>
                    <a:pt x="25909" y="0"/>
                    <a:pt x="35260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5"/>
            <p:cNvSpPr txBox="1"/>
            <p:nvPr/>
          </p:nvSpPr>
          <p:spPr>
            <a:xfrm>
              <a:off x="0" y="-57150"/>
              <a:ext cx="898709" cy="8339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" name="Google Shape;329;p25"/>
          <p:cNvGrpSpPr/>
          <p:nvPr/>
        </p:nvGrpSpPr>
        <p:grpSpPr>
          <a:xfrm>
            <a:off x="873173" y="2046158"/>
            <a:ext cx="916025" cy="916025"/>
            <a:chOff x="0" y="0"/>
            <a:chExt cx="812800" cy="812800"/>
          </a:xfrm>
        </p:grpSpPr>
        <p:sp>
          <p:nvSpPr>
            <p:cNvPr id="330" name="Google Shape;33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BF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5"/>
          <p:cNvGrpSpPr/>
          <p:nvPr/>
        </p:nvGrpSpPr>
        <p:grpSpPr>
          <a:xfrm>
            <a:off x="2504911" y="1573478"/>
            <a:ext cx="916025" cy="916025"/>
            <a:chOff x="0" y="0"/>
            <a:chExt cx="812800" cy="812800"/>
          </a:xfrm>
        </p:grpSpPr>
        <p:sp>
          <p:nvSpPr>
            <p:cNvPr id="333" name="Google Shape;33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BF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5" name="Google Shape;335;p25"/>
          <p:cNvGrpSpPr/>
          <p:nvPr/>
        </p:nvGrpSpPr>
        <p:grpSpPr>
          <a:xfrm>
            <a:off x="2472446" y="3049729"/>
            <a:ext cx="916025" cy="916025"/>
            <a:chOff x="0" y="0"/>
            <a:chExt cx="812800" cy="812800"/>
          </a:xfrm>
        </p:grpSpPr>
        <p:sp>
          <p:nvSpPr>
            <p:cNvPr id="336" name="Google Shape;33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" name="Google Shape;338;p25"/>
          <p:cNvGrpSpPr/>
          <p:nvPr/>
        </p:nvGrpSpPr>
        <p:grpSpPr>
          <a:xfrm>
            <a:off x="4071336" y="2133703"/>
            <a:ext cx="916025" cy="916025"/>
            <a:chOff x="0" y="0"/>
            <a:chExt cx="812800" cy="812800"/>
          </a:xfrm>
        </p:grpSpPr>
        <p:sp>
          <p:nvSpPr>
            <p:cNvPr id="339" name="Google Shape;33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1" name="Google Shape;341;p25"/>
          <p:cNvGrpSpPr/>
          <p:nvPr/>
        </p:nvGrpSpPr>
        <p:grpSpPr>
          <a:xfrm>
            <a:off x="5702986" y="1573478"/>
            <a:ext cx="916025" cy="916025"/>
            <a:chOff x="0" y="0"/>
            <a:chExt cx="812800" cy="812800"/>
          </a:xfrm>
        </p:grpSpPr>
        <p:sp>
          <p:nvSpPr>
            <p:cNvPr id="342" name="Google Shape;342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25"/>
          <p:cNvGrpSpPr/>
          <p:nvPr/>
        </p:nvGrpSpPr>
        <p:grpSpPr>
          <a:xfrm>
            <a:off x="5670225" y="3049729"/>
            <a:ext cx="916025" cy="916025"/>
            <a:chOff x="0" y="0"/>
            <a:chExt cx="812800" cy="812800"/>
          </a:xfrm>
        </p:grpSpPr>
        <p:sp>
          <p:nvSpPr>
            <p:cNvPr id="345" name="Google Shape;345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7" name="Google Shape;347;p25"/>
          <p:cNvGrpSpPr/>
          <p:nvPr/>
        </p:nvGrpSpPr>
        <p:grpSpPr>
          <a:xfrm>
            <a:off x="7268541" y="2046158"/>
            <a:ext cx="916025" cy="916025"/>
            <a:chOff x="0" y="0"/>
            <a:chExt cx="812800" cy="812800"/>
          </a:xfrm>
        </p:grpSpPr>
        <p:sp>
          <p:nvSpPr>
            <p:cNvPr id="348" name="Google Shape;34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25"/>
          <p:cNvGrpSpPr/>
          <p:nvPr/>
        </p:nvGrpSpPr>
        <p:grpSpPr>
          <a:xfrm>
            <a:off x="873173" y="4475320"/>
            <a:ext cx="916025" cy="916025"/>
            <a:chOff x="0" y="0"/>
            <a:chExt cx="812800" cy="812800"/>
          </a:xfrm>
        </p:grpSpPr>
        <p:sp>
          <p:nvSpPr>
            <p:cNvPr id="351" name="Google Shape;35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25"/>
          <p:cNvGrpSpPr/>
          <p:nvPr/>
        </p:nvGrpSpPr>
        <p:grpSpPr>
          <a:xfrm>
            <a:off x="7357670" y="4349410"/>
            <a:ext cx="916025" cy="916025"/>
            <a:chOff x="0" y="0"/>
            <a:chExt cx="812800" cy="812800"/>
          </a:xfrm>
        </p:grpSpPr>
        <p:sp>
          <p:nvSpPr>
            <p:cNvPr id="354" name="Google Shape;354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p25"/>
          <p:cNvSpPr/>
          <p:nvPr/>
        </p:nvSpPr>
        <p:spPr>
          <a:xfrm>
            <a:off x="2627636" y="1680898"/>
            <a:ext cx="670576" cy="624245"/>
          </a:xfrm>
          <a:custGeom>
            <a:rect b="b" l="l" r="r" t="t"/>
            <a:pathLst>
              <a:path extrusionOk="0" h="1240216" w="1332264">
                <a:moveTo>
                  <a:pt x="0" y="0"/>
                </a:moveTo>
                <a:lnTo>
                  <a:pt x="1332264" y="0"/>
                </a:lnTo>
                <a:lnTo>
                  <a:pt x="1332264" y="1240217"/>
                </a:lnTo>
                <a:lnTo>
                  <a:pt x="0" y="12402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5"/>
          <p:cNvSpPr/>
          <p:nvPr/>
        </p:nvSpPr>
        <p:spPr>
          <a:xfrm>
            <a:off x="2596297" y="3200008"/>
            <a:ext cx="653488" cy="615467"/>
          </a:xfrm>
          <a:custGeom>
            <a:rect b="b" l="l" r="r" t="t"/>
            <a:pathLst>
              <a:path extrusionOk="0" h="1222776" w="1298314">
                <a:moveTo>
                  <a:pt x="0" y="0"/>
                </a:moveTo>
                <a:lnTo>
                  <a:pt x="1298315" y="0"/>
                </a:lnTo>
                <a:lnTo>
                  <a:pt x="1298315" y="1222776"/>
                </a:lnTo>
                <a:lnTo>
                  <a:pt x="0" y="1222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5"/>
          <p:cNvSpPr/>
          <p:nvPr/>
        </p:nvSpPr>
        <p:spPr>
          <a:xfrm>
            <a:off x="993513" y="4636817"/>
            <a:ext cx="709058" cy="593031"/>
          </a:xfrm>
          <a:custGeom>
            <a:rect b="b" l="l" r="r" t="t"/>
            <a:pathLst>
              <a:path extrusionOk="0" h="1178201" w="1408719">
                <a:moveTo>
                  <a:pt x="0" y="0"/>
                </a:moveTo>
                <a:lnTo>
                  <a:pt x="1408718" y="0"/>
                </a:lnTo>
                <a:lnTo>
                  <a:pt x="1408718" y="1178201"/>
                </a:lnTo>
                <a:lnTo>
                  <a:pt x="0" y="1178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5"/>
          <p:cNvSpPr/>
          <p:nvPr/>
        </p:nvSpPr>
        <p:spPr>
          <a:xfrm>
            <a:off x="7506315" y="4546623"/>
            <a:ext cx="678251" cy="542601"/>
          </a:xfrm>
          <a:custGeom>
            <a:rect b="b" l="l" r="r" t="t"/>
            <a:pathLst>
              <a:path extrusionOk="0" h="1078011" w="1347513">
                <a:moveTo>
                  <a:pt x="0" y="0"/>
                </a:moveTo>
                <a:lnTo>
                  <a:pt x="1347514" y="0"/>
                </a:lnTo>
                <a:lnTo>
                  <a:pt x="1347514" y="1078011"/>
                </a:lnTo>
                <a:lnTo>
                  <a:pt x="0" y="1078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5"/>
          <p:cNvSpPr/>
          <p:nvPr/>
        </p:nvSpPr>
        <p:spPr>
          <a:xfrm>
            <a:off x="1010071" y="2183055"/>
            <a:ext cx="642231" cy="642231"/>
          </a:xfrm>
          <a:custGeom>
            <a:rect b="b" l="l" r="r" t="t"/>
            <a:pathLst>
              <a:path extrusionOk="0" h="1275950" w="1275950">
                <a:moveTo>
                  <a:pt x="0" y="0"/>
                </a:moveTo>
                <a:lnTo>
                  <a:pt x="1275950" y="0"/>
                </a:lnTo>
                <a:lnTo>
                  <a:pt x="1275950" y="1275951"/>
                </a:lnTo>
                <a:lnTo>
                  <a:pt x="0" y="1275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5"/>
          <p:cNvSpPr/>
          <p:nvPr/>
        </p:nvSpPr>
        <p:spPr>
          <a:xfrm>
            <a:off x="4211689" y="2341261"/>
            <a:ext cx="635319" cy="529047"/>
          </a:xfrm>
          <a:custGeom>
            <a:rect b="b" l="l" r="r" t="t"/>
            <a:pathLst>
              <a:path extrusionOk="0" h="1051083" w="1262217">
                <a:moveTo>
                  <a:pt x="0" y="0"/>
                </a:moveTo>
                <a:lnTo>
                  <a:pt x="1262217" y="0"/>
                </a:lnTo>
                <a:lnTo>
                  <a:pt x="1262217" y="1051082"/>
                </a:lnTo>
                <a:lnTo>
                  <a:pt x="0" y="1051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5"/>
          <p:cNvSpPr/>
          <p:nvPr/>
        </p:nvSpPr>
        <p:spPr>
          <a:xfrm>
            <a:off x="5859842" y="1809244"/>
            <a:ext cx="602315" cy="473827"/>
          </a:xfrm>
          <a:custGeom>
            <a:rect b="b" l="l" r="r" t="t"/>
            <a:pathLst>
              <a:path extrusionOk="0" h="941374" w="1196647">
                <a:moveTo>
                  <a:pt x="0" y="0"/>
                </a:moveTo>
                <a:lnTo>
                  <a:pt x="1196647" y="0"/>
                </a:lnTo>
                <a:lnTo>
                  <a:pt x="1196647" y="941375"/>
                </a:lnTo>
                <a:lnTo>
                  <a:pt x="0" y="941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5"/>
          <p:cNvSpPr/>
          <p:nvPr/>
        </p:nvSpPr>
        <p:spPr>
          <a:xfrm>
            <a:off x="5764651" y="3307979"/>
            <a:ext cx="726409" cy="399525"/>
          </a:xfrm>
          <a:custGeom>
            <a:rect b="b" l="l" r="r" t="t"/>
            <a:pathLst>
              <a:path extrusionOk="0" h="793755" w="1443191">
                <a:moveTo>
                  <a:pt x="0" y="0"/>
                </a:moveTo>
                <a:lnTo>
                  <a:pt x="1443191" y="0"/>
                </a:lnTo>
                <a:lnTo>
                  <a:pt x="1443191" y="793755"/>
                </a:lnTo>
                <a:lnTo>
                  <a:pt x="0" y="793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5"/>
          <p:cNvSpPr/>
          <p:nvPr/>
        </p:nvSpPr>
        <p:spPr>
          <a:xfrm>
            <a:off x="7420105" y="2183055"/>
            <a:ext cx="612896" cy="612896"/>
          </a:xfrm>
          <a:custGeom>
            <a:rect b="b" l="l" r="r" t="t"/>
            <a:pathLst>
              <a:path extrusionOk="0" h="1217669" w="1217669">
                <a:moveTo>
                  <a:pt x="0" y="0"/>
                </a:moveTo>
                <a:lnTo>
                  <a:pt x="1217669" y="0"/>
                </a:lnTo>
                <a:lnTo>
                  <a:pt x="1217669" y="1217670"/>
                </a:lnTo>
                <a:lnTo>
                  <a:pt x="0" y="1217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5"/>
          <p:cNvSpPr txBox="1"/>
          <p:nvPr/>
        </p:nvSpPr>
        <p:spPr>
          <a:xfrm>
            <a:off x="959050" y="3125093"/>
            <a:ext cx="7700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Socios claves</a:t>
            </a:r>
            <a:endParaRPr/>
          </a:p>
        </p:txBody>
      </p:sp>
      <p:sp>
        <p:nvSpPr>
          <p:cNvPr id="366" name="Google Shape;366;p25"/>
          <p:cNvSpPr txBox="1"/>
          <p:nvPr/>
        </p:nvSpPr>
        <p:spPr>
          <a:xfrm>
            <a:off x="2334765" y="2587824"/>
            <a:ext cx="11765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Actividades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claves</a:t>
            </a:r>
            <a:endParaRPr/>
          </a:p>
        </p:txBody>
      </p:sp>
      <p:sp>
        <p:nvSpPr>
          <p:cNvPr id="367" name="Google Shape;367;p25"/>
          <p:cNvSpPr txBox="1"/>
          <p:nvPr/>
        </p:nvSpPr>
        <p:spPr>
          <a:xfrm>
            <a:off x="2074239" y="4078820"/>
            <a:ext cx="17365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Recursos</a:t>
            </a:r>
            <a:endParaRPr b="1" sz="1200">
              <a:solidFill>
                <a:srgbClr val="02482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claves</a:t>
            </a:r>
            <a:endParaRPr/>
          </a:p>
        </p:txBody>
      </p:sp>
      <p:sp>
        <p:nvSpPr>
          <p:cNvPr id="368" name="Google Shape;368;p25"/>
          <p:cNvSpPr txBox="1"/>
          <p:nvPr/>
        </p:nvSpPr>
        <p:spPr>
          <a:xfrm>
            <a:off x="3941073" y="3346986"/>
            <a:ext cx="11765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Propuesta de valor</a:t>
            </a:r>
            <a:endParaRPr/>
          </a:p>
        </p:txBody>
      </p:sp>
      <p:sp>
        <p:nvSpPr>
          <p:cNvPr id="369" name="Google Shape;369;p25"/>
          <p:cNvSpPr txBox="1"/>
          <p:nvPr/>
        </p:nvSpPr>
        <p:spPr>
          <a:xfrm>
            <a:off x="5539112" y="2607321"/>
            <a:ext cx="11765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Relación con clientes</a:t>
            </a:r>
            <a:endParaRPr/>
          </a:p>
        </p:txBody>
      </p:sp>
      <p:sp>
        <p:nvSpPr>
          <p:cNvPr id="370" name="Google Shape;370;p25"/>
          <p:cNvSpPr txBox="1"/>
          <p:nvPr/>
        </p:nvSpPr>
        <p:spPr>
          <a:xfrm>
            <a:off x="5548370" y="4148630"/>
            <a:ext cx="1176551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Canales</a:t>
            </a:r>
            <a:endParaRPr/>
          </a:p>
        </p:txBody>
      </p:sp>
      <p:sp>
        <p:nvSpPr>
          <p:cNvPr id="371" name="Google Shape;371;p25"/>
          <p:cNvSpPr txBox="1"/>
          <p:nvPr/>
        </p:nvSpPr>
        <p:spPr>
          <a:xfrm>
            <a:off x="7138278" y="3108158"/>
            <a:ext cx="11765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Segmentos de clientes</a:t>
            </a:r>
            <a:endParaRPr/>
          </a:p>
        </p:txBody>
      </p:sp>
      <p:sp>
        <p:nvSpPr>
          <p:cNvPr id="372" name="Google Shape;372;p25"/>
          <p:cNvSpPr txBox="1"/>
          <p:nvPr/>
        </p:nvSpPr>
        <p:spPr>
          <a:xfrm>
            <a:off x="1652302" y="5080618"/>
            <a:ext cx="2021611" cy="421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22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Estructura de costos</a:t>
            </a:r>
            <a:endParaRPr b="1" sz="1200">
              <a:solidFill>
                <a:srgbClr val="02482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3" name="Google Shape;373;p25"/>
          <p:cNvSpPr txBox="1"/>
          <p:nvPr/>
        </p:nvSpPr>
        <p:spPr>
          <a:xfrm>
            <a:off x="5247503" y="5298143"/>
            <a:ext cx="2021611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Fuentes de ingresos</a:t>
            </a:r>
            <a:endParaRPr b="1" sz="1200">
              <a:solidFill>
                <a:srgbClr val="02482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4" name="Google Shape;374;p25"/>
          <p:cNvSpPr/>
          <p:nvPr/>
        </p:nvSpPr>
        <p:spPr>
          <a:xfrm>
            <a:off x="7943042" y="2039561"/>
            <a:ext cx="251581" cy="251581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75" name="Google Shape;375;p25"/>
          <p:cNvSpPr/>
          <p:nvPr/>
        </p:nvSpPr>
        <p:spPr>
          <a:xfrm>
            <a:off x="4794721" y="2197122"/>
            <a:ext cx="251581" cy="251581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76" name="Google Shape;376;p25"/>
          <p:cNvSpPr/>
          <p:nvPr/>
        </p:nvSpPr>
        <p:spPr>
          <a:xfrm>
            <a:off x="6281704" y="3012066"/>
            <a:ext cx="251581" cy="251581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77" name="Google Shape;377;p25"/>
          <p:cNvSpPr/>
          <p:nvPr/>
        </p:nvSpPr>
        <p:spPr>
          <a:xfrm>
            <a:off x="8167654" y="4633700"/>
            <a:ext cx="251581" cy="251581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378" name="Google Shape;378;p25"/>
          <p:cNvSpPr/>
          <p:nvPr/>
        </p:nvSpPr>
        <p:spPr>
          <a:xfrm>
            <a:off x="1638267" y="4633700"/>
            <a:ext cx="251581" cy="251581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379" name="Google Shape;379;p25"/>
          <p:cNvSpPr/>
          <p:nvPr/>
        </p:nvSpPr>
        <p:spPr>
          <a:xfrm>
            <a:off x="6281704" y="1526166"/>
            <a:ext cx="251581" cy="251581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80" name="Google Shape;380;p25"/>
          <p:cNvSpPr/>
          <p:nvPr/>
        </p:nvSpPr>
        <p:spPr>
          <a:xfrm>
            <a:off x="3138454" y="3012066"/>
            <a:ext cx="251581" cy="251581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381" name="Google Shape;381;p25"/>
          <p:cNvSpPr/>
          <p:nvPr/>
        </p:nvSpPr>
        <p:spPr>
          <a:xfrm>
            <a:off x="3138454" y="1526166"/>
            <a:ext cx="251581" cy="251581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382" name="Google Shape;382;p25"/>
          <p:cNvSpPr/>
          <p:nvPr/>
        </p:nvSpPr>
        <p:spPr>
          <a:xfrm>
            <a:off x="1638267" y="2169107"/>
            <a:ext cx="251581" cy="251581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6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Segmentos de clientes</a:t>
            </a:r>
            <a:endParaRPr sz="4500"/>
          </a:p>
        </p:txBody>
      </p:sp>
      <p:sp>
        <p:nvSpPr>
          <p:cNvPr id="388" name="Google Shape;388;p26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6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0" name="Google Shape;390;p26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391" name="Google Shape;391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3" name="Google Shape;393;p26"/>
          <p:cNvSpPr/>
          <p:nvPr/>
        </p:nvSpPr>
        <p:spPr>
          <a:xfrm>
            <a:off x="805945" y="692134"/>
            <a:ext cx="612896" cy="612896"/>
          </a:xfrm>
          <a:custGeom>
            <a:rect b="b" l="l" r="r" t="t"/>
            <a:pathLst>
              <a:path extrusionOk="0" h="1217669" w="1217669">
                <a:moveTo>
                  <a:pt x="0" y="0"/>
                </a:moveTo>
                <a:lnTo>
                  <a:pt x="1217669" y="0"/>
                </a:lnTo>
                <a:lnTo>
                  <a:pt x="1217669" y="1217670"/>
                </a:lnTo>
                <a:lnTo>
                  <a:pt x="0" y="1217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6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95" name="Google Shape;395;p26"/>
          <p:cNvSpPr txBox="1"/>
          <p:nvPr/>
        </p:nvSpPr>
        <p:spPr>
          <a:xfrm>
            <a:off x="740258" y="3601113"/>
            <a:ext cx="8115633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El/la postulante </a:t>
            </a:r>
            <a:r>
              <a:rPr b="1"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describe detalladamente las características de los clientes</a:t>
            </a: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 a los cuales enfocará su producto/servicio. </a:t>
            </a:r>
            <a:endParaRPr/>
          </a:p>
        </p:txBody>
      </p:sp>
      <p:sp>
        <p:nvSpPr>
          <p:cNvPr id="396" name="Google Shape;396;p26"/>
          <p:cNvSpPr/>
          <p:nvPr/>
        </p:nvSpPr>
        <p:spPr>
          <a:xfrm>
            <a:off x="545926" y="1586691"/>
            <a:ext cx="7856670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6"/>
          <p:cNvSpPr txBox="1"/>
          <p:nvPr/>
        </p:nvSpPr>
        <p:spPr>
          <a:xfrm>
            <a:off x="506454" y="1597768"/>
            <a:ext cx="13540141" cy="11143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just">
              <a:lnSpc>
                <a:spcPct val="18476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¿Quiénes son los principales clientes?</a:t>
            </a:r>
            <a:endParaRPr/>
          </a:p>
          <a:p>
            <a:pPr indent="-356233" lvl="1" marL="712467" marR="0" rtl="0" algn="just">
              <a:lnSpc>
                <a:spcPct val="18476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¿A qué tipo de clientes apunta nuestro negocio?</a:t>
            </a:r>
            <a:endParaRPr/>
          </a:p>
        </p:txBody>
      </p:sp>
      <p:sp>
        <p:nvSpPr>
          <p:cNvPr id="398" name="Google Shape;398;p26"/>
          <p:cNvSpPr txBox="1"/>
          <p:nvPr>
            <p:ph idx="1" type="body"/>
          </p:nvPr>
        </p:nvSpPr>
        <p:spPr>
          <a:xfrm>
            <a:off x="638023" y="3042109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None/>
            </a:pPr>
            <a:r>
              <a:rPr b="1" lang="en-US" sz="2200">
                <a:solidFill>
                  <a:srgbClr val="024829"/>
                </a:solidFill>
              </a:rPr>
              <a:t>Objetivo:</a:t>
            </a:r>
            <a:endParaRPr/>
          </a:p>
        </p:txBody>
      </p:sp>
      <p:sp>
        <p:nvSpPr>
          <p:cNvPr id="399" name="Google Shape;399;p26"/>
          <p:cNvSpPr txBox="1"/>
          <p:nvPr/>
        </p:nvSpPr>
        <p:spPr>
          <a:xfrm>
            <a:off x="638023" y="4338894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Ejemplo:</a:t>
            </a:r>
            <a:endParaRPr/>
          </a:p>
        </p:txBody>
      </p:sp>
      <p:sp>
        <p:nvSpPr>
          <p:cNvPr id="400" name="Google Shape;400;p26"/>
          <p:cNvSpPr txBox="1"/>
          <p:nvPr/>
        </p:nvSpPr>
        <p:spPr>
          <a:xfrm>
            <a:off x="740258" y="4869547"/>
            <a:ext cx="898528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Si es persona natural o institución pública, tipo de persona por edad y/o género, tipo de institución o servicio público, ubicación geográfica, por frecuencia de compra, por poder adquisitivo, por estacionalidad, entre otros.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7"/>
          <p:cNvSpPr/>
          <p:nvPr/>
        </p:nvSpPr>
        <p:spPr>
          <a:xfrm>
            <a:off x="5778026" y="1747244"/>
            <a:ext cx="3150821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7"/>
          <p:cNvSpPr/>
          <p:nvPr/>
        </p:nvSpPr>
        <p:spPr>
          <a:xfrm>
            <a:off x="5778026" y="3307103"/>
            <a:ext cx="3702858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7" name="Google Shape;407;p27"/>
          <p:cNvGrpSpPr/>
          <p:nvPr/>
        </p:nvGrpSpPr>
        <p:grpSpPr>
          <a:xfrm>
            <a:off x="654381" y="555237"/>
            <a:ext cx="916026" cy="916026"/>
            <a:chOff x="0" y="0"/>
            <a:chExt cx="812800" cy="812800"/>
          </a:xfrm>
        </p:grpSpPr>
        <p:sp>
          <p:nvSpPr>
            <p:cNvPr id="408" name="Google Shape;408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7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0" name="Google Shape;410;p27"/>
          <p:cNvSpPr/>
          <p:nvPr/>
        </p:nvSpPr>
        <p:spPr>
          <a:xfrm>
            <a:off x="488850" y="3307103"/>
            <a:ext cx="5087197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7"/>
          <p:cNvSpPr/>
          <p:nvPr/>
        </p:nvSpPr>
        <p:spPr>
          <a:xfrm>
            <a:off x="488850" y="4741456"/>
            <a:ext cx="5087197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7"/>
          <p:cNvSpPr/>
          <p:nvPr/>
        </p:nvSpPr>
        <p:spPr>
          <a:xfrm>
            <a:off x="488850" y="1747244"/>
            <a:ext cx="5087197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27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7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27"/>
          <p:cNvSpPr txBox="1"/>
          <p:nvPr>
            <p:ph type="title"/>
          </p:nvPr>
        </p:nvSpPr>
        <p:spPr>
          <a:xfrm>
            <a:off x="1731760" y="465510"/>
            <a:ext cx="106536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Segmentos de clientes</a:t>
            </a:r>
            <a:endParaRPr sz="4500"/>
          </a:p>
        </p:txBody>
      </p:sp>
      <p:sp>
        <p:nvSpPr>
          <p:cNvPr id="416" name="Google Shape;416;p27"/>
          <p:cNvSpPr txBox="1"/>
          <p:nvPr/>
        </p:nvSpPr>
        <p:spPr>
          <a:xfrm>
            <a:off x="740259" y="2304634"/>
            <a:ext cx="454891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Personas naturales, microempresas, empresas pequeñas y medianas, instituciones públicas</a:t>
            </a:r>
            <a:endParaRPr/>
          </a:p>
        </p:txBody>
      </p:sp>
      <p:sp>
        <p:nvSpPr>
          <p:cNvPr id="417" name="Google Shape;417;p27"/>
          <p:cNvSpPr txBox="1"/>
          <p:nvPr>
            <p:ph idx="1" type="body"/>
          </p:nvPr>
        </p:nvSpPr>
        <p:spPr>
          <a:xfrm>
            <a:off x="638023" y="183568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None/>
            </a:pPr>
            <a:r>
              <a:rPr b="1" lang="en-US" sz="2200">
                <a:solidFill>
                  <a:srgbClr val="024829"/>
                </a:solidFill>
              </a:rPr>
              <a:t>Tipo de cliente:</a:t>
            </a:r>
            <a:endParaRPr/>
          </a:p>
        </p:txBody>
      </p:sp>
      <p:sp>
        <p:nvSpPr>
          <p:cNvPr id="418" name="Google Shape;418;p27"/>
          <p:cNvSpPr/>
          <p:nvPr/>
        </p:nvSpPr>
        <p:spPr>
          <a:xfrm>
            <a:off x="805945" y="692134"/>
            <a:ext cx="611879" cy="611879"/>
          </a:xfrm>
          <a:custGeom>
            <a:rect b="b" l="l" r="r" t="t"/>
            <a:pathLst>
              <a:path extrusionOk="0" h="1217669" w="1217669">
                <a:moveTo>
                  <a:pt x="0" y="0"/>
                </a:moveTo>
                <a:lnTo>
                  <a:pt x="1217669" y="0"/>
                </a:lnTo>
                <a:lnTo>
                  <a:pt x="1217669" y="1217670"/>
                </a:lnTo>
                <a:lnTo>
                  <a:pt x="0" y="1217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7"/>
          <p:cNvSpPr txBox="1"/>
          <p:nvPr/>
        </p:nvSpPr>
        <p:spPr>
          <a:xfrm>
            <a:off x="740258" y="3860762"/>
            <a:ext cx="454891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Edad, género, nacionalidad, ocupación o el nivel educativo.</a:t>
            </a:r>
            <a:endParaRPr/>
          </a:p>
        </p:txBody>
      </p:sp>
      <p:sp>
        <p:nvSpPr>
          <p:cNvPr id="420" name="Google Shape;420;p27"/>
          <p:cNvSpPr txBox="1"/>
          <p:nvPr/>
        </p:nvSpPr>
        <p:spPr>
          <a:xfrm>
            <a:off x="638023" y="3391811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Tipo de persona:</a:t>
            </a:r>
            <a:endParaRPr/>
          </a:p>
        </p:txBody>
      </p:sp>
      <p:sp>
        <p:nvSpPr>
          <p:cNvPr id="421" name="Google Shape;421;p27"/>
          <p:cNvSpPr txBox="1"/>
          <p:nvPr/>
        </p:nvSpPr>
        <p:spPr>
          <a:xfrm>
            <a:off x="740258" y="5478203"/>
            <a:ext cx="612670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Publica o privada.</a:t>
            </a:r>
            <a:endParaRPr/>
          </a:p>
        </p:txBody>
      </p:sp>
      <p:sp>
        <p:nvSpPr>
          <p:cNvPr id="422" name="Google Shape;422;p27"/>
          <p:cNvSpPr txBox="1"/>
          <p:nvPr/>
        </p:nvSpPr>
        <p:spPr>
          <a:xfrm>
            <a:off x="638023" y="5009252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Tipo de institución:</a:t>
            </a:r>
            <a:endParaRPr/>
          </a:p>
        </p:txBody>
      </p:sp>
      <p:sp>
        <p:nvSpPr>
          <p:cNvPr id="423" name="Google Shape;423;p27"/>
          <p:cNvSpPr txBox="1"/>
          <p:nvPr/>
        </p:nvSpPr>
        <p:spPr>
          <a:xfrm>
            <a:off x="6029435" y="2304634"/>
            <a:ext cx="454891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Comuna, región, país, etc. </a:t>
            </a:r>
            <a:endParaRPr/>
          </a:p>
        </p:txBody>
      </p:sp>
      <p:sp>
        <p:nvSpPr>
          <p:cNvPr id="424" name="Google Shape;424;p27"/>
          <p:cNvSpPr txBox="1"/>
          <p:nvPr/>
        </p:nvSpPr>
        <p:spPr>
          <a:xfrm>
            <a:off x="5927199" y="183568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Ubicación:</a:t>
            </a:r>
            <a:endParaRPr/>
          </a:p>
        </p:txBody>
      </p:sp>
      <p:sp>
        <p:nvSpPr>
          <p:cNvPr id="425" name="Google Shape;425;p27"/>
          <p:cNvSpPr txBox="1"/>
          <p:nvPr/>
        </p:nvSpPr>
        <p:spPr>
          <a:xfrm>
            <a:off x="6029434" y="3832474"/>
            <a:ext cx="454891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Comportamiento de compra por estacionalidad, por necesidad, etc.</a:t>
            </a:r>
            <a:endParaRPr/>
          </a:p>
        </p:txBody>
      </p:sp>
      <p:sp>
        <p:nvSpPr>
          <p:cNvPr id="426" name="Google Shape;426;p27"/>
          <p:cNvSpPr txBox="1"/>
          <p:nvPr/>
        </p:nvSpPr>
        <p:spPr>
          <a:xfrm>
            <a:off x="5927199" y="336352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Frecuencia de compra:</a:t>
            </a:r>
            <a:endParaRPr/>
          </a:p>
        </p:txBody>
      </p:sp>
      <p:pic>
        <p:nvPicPr>
          <p:cNvPr descr="Speech con relleno sólido" id="427" name="Google Shape;42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0943" y="4363190"/>
            <a:ext cx="2954578" cy="27132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eech con relleno sólido" id="428" name="Google Shape;42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479836" y="4363190"/>
            <a:ext cx="3875336" cy="271321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7"/>
          <p:cNvSpPr txBox="1"/>
          <p:nvPr/>
        </p:nvSpPr>
        <p:spPr>
          <a:xfrm>
            <a:off x="5927200" y="5088806"/>
            <a:ext cx="2112620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1" lang="en-US" sz="22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Sin cliente NO existe negocio</a:t>
            </a:r>
            <a:endParaRPr/>
          </a:p>
        </p:txBody>
      </p:sp>
      <p:sp>
        <p:nvSpPr>
          <p:cNvPr id="430" name="Google Shape;430;p27"/>
          <p:cNvSpPr txBox="1"/>
          <p:nvPr/>
        </p:nvSpPr>
        <p:spPr>
          <a:xfrm>
            <a:off x="8256332" y="5088806"/>
            <a:ext cx="2474928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1" lang="en-US" sz="22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Tú no eres el mercado objetivo</a:t>
            </a:r>
            <a:endParaRPr/>
          </a:p>
        </p:txBody>
      </p:sp>
      <p:sp>
        <p:nvSpPr>
          <p:cNvPr id="431" name="Google Shape;431;p27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8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28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28"/>
          <p:cNvSpPr txBox="1"/>
          <p:nvPr>
            <p:ph type="title"/>
          </p:nvPr>
        </p:nvSpPr>
        <p:spPr>
          <a:xfrm>
            <a:off x="1731760" y="465510"/>
            <a:ext cx="106536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Propuesta de Valor</a:t>
            </a:r>
            <a:endParaRPr sz="4500"/>
          </a:p>
        </p:txBody>
      </p:sp>
      <p:sp>
        <p:nvSpPr>
          <p:cNvPr id="439" name="Google Shape;439;p28"/>
          <p:cNvSpPr txBox="1"/>
          <p:nvPr/>
        </p:nvSpPr>
        <p:spPr>
          <a:xfrm>
            <a:off x="740258" y="4814422"/>
            <a:ext cx="811563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El/la postulante </a:t>
            </a:r>
            <a:r>
              <a:rPr b="1" lang="en-US" sz="20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describe detalladamente las características de su elemento diferenciador </a:t>
            </a:r>
            <a:r>
              <a:rPr lang="en-US" sz="20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para el proyecto de negocio.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40" name="Google Shape;440;p28"/>
          <p:cNvSpPr/>
          <p:nvPr/>
        </p:nvSpPr>
        <p:spPr>
          <a:xfrm>
            <a:off x="545925" y="1586690"/>
            <a:ext cx="8309965" cy="2318559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1" name="Google Shape;441;p28"/>
          <p:cNvGrpSpPr/>
          <p:nvPr/>
        </p:nvGrpSpPr>
        <p:grpSpPr>
          <a:xfrm>
            <a:off x="654381" y="555237"/>
            <a:ext cx="916026" cy="916026"/>
            <a:chOff x="0" y="0"/>
            <a:chExt cx="812800" cy="812800"/>
          </a:xfrm>
        </p:grpSpPr>
        <p:sp>
          <p:nvSpPr>
            <p:cNvPr id="442" name="Google Shape;442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8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4" name="Google Shape;444;p28"/>
          <p:cNvSpPr txBox="1"/>
          <p:nvPr/>
        </p:nvSpPr>
        <p:spPr>
          <a:xfrm>
            <a:off x="506455" y="1766892"/>
            <a:ext cx="7689893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¿Por qué los clientes deberían preferirme por sobre los demás?</a:t>
            </a:r>
            <a:endParaRPr/>
          </a:p>
          <a:p>
            <a:pPr indent="0" lvl="1" marL="356234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00" u="none" cap="none" strike="noStrike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56233" lvl="1" marL="712467" marR="0" rtl="0" algn="l"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¿Por qué los clientes deberían preferir mi producto/servicio por sobre los demás?</a:t>
            </a:r>
            <a:endParaRPr/>
          </a:p>
          <a:p>
            <a:pPr indent="-197483" lvl="1" marL="71246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45" name="Google Shape;445;p28"/>
          <p:cNvSpPr txBox="1"/>
          <p:nvPr>
            <p:ph idx="1" type="body"/>
          </p:nvPr>
        </p:nvSpPr>
        <p:spPr>
          <a:xfrm>
            <a:off x="638023" y="4255418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None/>
            </a:pPr>
            <a:r>
              <a:rPr b="1" lang="en-US" sz="2200">
                <a:solidFill>
                  <a:srgbClr val="024829"/>
                </a:solidFill>
              </a:rPr>
              <a:t>Objetivo:</a:t>
            </a:r>
            <a:endParaRPr/>
          </a:p>
        </p:txBody>
      </p:sp>
      <p:sp>
        <p:nvSpPr>
          <p:cNvPr id="446" name="Google Shape;446;p28"/>
          <p:cNvSpPr/>
          <p:nvPr/>
        </p:nvSpPr>
        <p:spPr>
          <a:xfrm>
            <a:off x="794733" y="795122"/>
            <a:ext cx="634264" cy="528169"/>
          </a:xfrm>
          <a:custGeom>
            <a:rect b="b" l="l" r="r" t="t"/>
            <a:pathLst>
              <a:path extrusionOk="0" h="1051083" w="1262217">
                <a:moveTo>
                  <a:pt x="0" y="0"/>
                </a:moveTo>
                <a:lnTo>
                  <a:pt x="1262217" y="0"/>
                </a:lnTo>
                <a:lnTo>
                  <a:pt x="1262217" y="1051082"/>
                </a:lnTo>
                <a:lnTo>
                  <a:pt x="0" y="1051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8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9"/>
          <p:cNvSpPr/>
          <p:nvPr/>
        </p:nvSpPr>
        <p:spPr>
          <a:xfrm>
            <a:off x="3441674" y="5260140"/>
            <a:ext cx="5204969" cy="82109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9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Propuesta de Valor</a:t>
            </a:r>
            <a:endParaRPr sz="4500"/>
          </a:p>
        </p:txBody>
      </p:sp>
      <p:sp>
        <p:nvSpPr>
          <p:cNvPr id="454" name="Google Shape;454;p29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9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6" name="Google Shape;456;p29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457" name="Google Shape;457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9" name="Google Shape;459;p29"/>
          <p:cNvSpPr/>
          <p:nvPr/>
        </p:nvSpPr>
        <p:spPr>
          <a:xfrm>
            <a:off x="545925" y="1797394"/>
            <a:ext cx="8309965" cy="1720877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9"/>
          <p:cNvSpPr/>
          <p:nvPr/>
        </p:nvSpPr>
        <p:spPr>
          <a:xfrm>
            <a:off x="794733" y="795122"/>
            <a:ext cx="635319" cy="529047"/>
          </a:xfrm>
          <a:custGeom>
            <a:rect b="b" l="l" r="r" t="t"/>
            <a:pathLst>
              <a:path extrusionOk="0" h="1051083" w="1262217">
                <a:moveTo>
                  <a:pt x="0" y="0"/>
                </a:moveTo>
                <a:lnTo>
                  <a:pt x="1262217" y="0"/>
                </a:lnTo>
                <a:lnTo>
                  <a:pt x="1262217" y="1051082"/>
                </a:lnTo>
                <a:lnTo>
                  <a:pt x="0" y="1051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9"/>
          <p:cNvSpPr txBox="1"/>
          <p:nvPr/>
        </p:nvSpPr>
        <p:spPr>
          <a:xfrm>
            <a:off x="740259" y="2384237"/>
            <a:ext cx="6498742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Definir la propuesta de valor, saber por qué somos innovadores y qué nos diferencia de la competencia, acercándonos a los potenciales clientes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62" name="Google Shape;462;p29"/>
          <p:cNvSpPr txBox="1"/>
          <p:nvPr>
            <p:ph idx="1" type="body"/>
          </p:nvPr>
        </p:nvSpPr>
        <p:spPr>
          <a:xfrm>
            <a:off x="638023" y="182523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None/>
            </a:pPr>
            <a:r>
              <a:rPr b="1" lang="en-US" sz="2200">
                <a:solidFill>
                  <a:srgbClr val="024829"/>
                </a:solidFill>
              </a:rPr>
              <a:t>Describir:</a:t>
            </a:r>
            <a:endParaRPr/>
          </a:p>
        </p:txBody>
      </p:sp>
      <p:sp>
        <p:nvSpPr>
          <p:cNvPr id="463" name="Google Shape;463;p29"/>
          <p:cNvSpPr/>
          <p:nvPr/>
        </p:nvSpPr>
        <p:spPr>
          <a:xfrm>
            <a:off x="7557464" y="1713195"/>
            <a:ext cx="2064395" cy="4894041"/>
          </a:xfrm>
          <a:custGeom>
            <a:rect b="b" l="l" r="r" t="t"/>
            <a:pathLst>
              <a:path extrusionOk="0" h="4114800" w="1735697">
                <a:moveTo>
                  <a:pt x="0" y="0"/>
                </a:moveTo>
                <a:lnTo>
                  <a:pt x="1735697" y="0"/>
                </a:lnTo>
                <a:lnTo>
                  <a:pt x="1735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peech con relleno sólido" id="464" name="Google Shape;46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08" y="3301583"/>
            <a:ext cx="4495344" cy="271321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9"/>
          <p:cNvSpPr txBox="1"/>
          <p:nvPr/>
        </p:nvSpPr>
        <p:spPr>
          <a:xfrm>
            <a:off x="959720" y="3912896"/>
            <a:ext cx="2655582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¿Qué necesidad satisfaces?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66" name="Google Shape;466;p29"/>
          <p:cNvSpPr txBox="1"/>
          <p:nvPr/>
        </p:nvSpPr>
        <p:spPr>
          <a:xfrm>
            <a:off x="3664289" y="5297549"/>
            <a:ext cx="3733944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Regalo – Comodidad – Status – Salud – Tiempo - Resultado</a:t>
            </a:r>
            <a:endParaRPr/>
          </a:p>
        </p:txBody>
      </p:sp>
      <p:sp>
        <p:nvSpPr>
          <p:cNvPr id="467" name="Google Shape;467;p29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0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Canales</a:t>
            </a:r>
            <a:endParaRPr sz="4500"/>
          </a:p>
        </p:txBody>
      </p:sp>
      <p:sp>
        <p:nvSpPr>
          <p:cNvPr id="473" name="Google Shape;473;p30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0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5" name="Google Shape;475;p30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476" name="Google Shape;476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8" name="Google Shape;478;p30"/>
          <p:cNvSpPr txBox="1"/>
          <p:nvPr/>
        </p:nvSpPr>
        <p:spPr>
          <a:xfrm>
            <a:off x="740258" y="4581784"/>
            <a:ext cx="811563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El/la </a:t>
            </a:r>
            <a:r>
              <a:rPr b="1"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postulante describe medios de distribución </a:t>
            </a: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para todos los tipos de cliente identificados, justificando el por qué lo utilizará.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9" name="Google Shape;479;p30"/>
          <p:cNvSpPr/>
          <p:nvPr/>
        </p:nvSpPr>
        <p:spPr>
          <a:xfrm>
            <a:off x="545925" y="1586691"/>
            <a:ext cx="8479542" cy="2136223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0"/>
          <p:cNvSpPr txBox="1"/>
          <p:nvPr/>
        </p:nvSpPr>
        <p:spPr>
          <a:xfrm>
            <a:off x="390723" y="1629021"/>
            <a:ext cx="8789945" cy="2484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¿A través de qué medios realizo las ventas a mis clientes?</a:t>
            </a:r>
            <a:endParaRPr/>
          </a:p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¿Cuáles son los medios, para dar a conocer mi producto/servicio, que prefieren mi/s tipo/s de clientes?</a:t>
            </a:r>
            <a:endParaRPr/>
          </a:p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¿Cuáles son los canales más rentables de mi modelo de negocio?</a:t>
            </a:r>
            <a:endParaRPr/>
          </a:p>
          <a:p>
            <a:pPr indent="-2165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81" name="Google Shape;481;p30"/>
          <p:cNvSpPr txBox="1"/>
          <p:nvPr>
            <p:ph idx="1" type="body"/>
          </p:nvPr>
        </p:nvSpPr>
        <p:spPr>
          <a:xfrm>
            <a:off x="638023" y="4022780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None/>
            </a:pPr>
            <a:r>
              <a:rPr b="1" lang="en-US" sz="2200">
                <a:solidFill>
                  <a:srgbClr val="024829"/>
                </a:solidFill>
              </a:rPr>
              <a:t>Objetivo:</a:t>
            </a:r>
            <a:endParaRPr/>
          </a:p>
        </p:txBody>
      </p:sp>
      <p:sp>
        <p:nvSpPr>
          <p:cNvPr id="482" name="Google Shape;482;p30"/>
          <p:cNvSpPr/>
          <p:nvPr/>
        </p:nvSpPr>
        <p:spPr>
          <a:xfrm>
            <a:off x="445852" y="859987"/>
            <a:ext cx="1038676" cy="571272"/>
          </a:xfrm>
          <a:custGeom>
            <a:rect b="b" l="l" r="r" t="t"/>
            <a:pathLst>
              <a:path extrusionOk="0" h="793755" w="1443191">
                <a:moveTo>
                  <a:pt x="0" y="0"/>
                </a:moveTo>
                <a:lnTo>
                  <a:pt x="1443191" y="0"/>
                </a:lnTo>
                <a:lnTo>
                  <a:pt x="1443191" y="793755"/>
                </a:lnTo>
                <a:lnTo>
                  <a:pt x="0" y="793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0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1"/>
          <p:cNvSpPr txBox="1"/>
          <p:nvPr>
            <p:ph type="title"/>
          </p:nvPr>
        </p:nvSpPr>
        <p:spPr>
          <a:xfrm>
            <a:off x="1731760" y="465510"/>
            <a:ext cx="106536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Canales</a:t>
            </a:r>
            <a:endParaRPr sz="4500"/>
          </a:p>
        </p:txBody>
      </p:sp>
      <p:sp>
        <p:nvSpPr>
          <p:cNvPr id="489" name="Google Shape;489;p31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1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1" name="Google Shape;491;p31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492" name="Google Shape;492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4" name="Google Shape;494;p31"/>
          <p:cNvSpPr txBox="1"/>
          <p:nvPr>
            <p:ph idx="1" type="body"/>
          </p:nvPr>
        </p:nvSpPr>
        <p:spPr>
          <a:xfrm>
            <a:off x="638023" y="1657534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None/>
            </a:pPr>
            <a:r>
              <a:rPr b="1" lang="en-US" sz="2200">
                <a:solidFill>
                  <a:srgbClr val="024829"/>
                </a:solidFill>
              </a:rPr>
              <a:t>¿Cómo el producto llega la cliente?</a:t>
            </a:r>
            <a:endParaRPr/>
          </a:p>
        </p:txBody>
      </p:sp>
      <p:sp>
        <p:nvSpPr>
          <p:cNvPr id="495" name="Google Shape;495;p31"/>
          <p:cNvSpPr/>
          <p:nvPr/>
        </p:nvSpPr>
        <p:spPr>
          <a:xfrm>
            <a:off x="445852" y="859987"/>
            <a:ext cx="1038676" cy="571272"/>
          </a:xfrm>
          <a:custGeom>
            <a:rect b="b" l="l" r="r" t="t"/>
            <a:pathLst>
              <a:path extrusionOk="0" h="793755" w="1443191">
                <a:moveTo>
                  <a:pt x="0" y="0"/>
                </a:moveTo>
                <a:lnTo>
                  <a:pt x="1443191" y="0"/>
                </a:lnTo>
                <a:lnTo>
                  <a:pt x="1443191" y="793755"/>
                </a:lnTo>
                <a:lnTo>
                  <a:pt x="0" y="793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1"/>
          <p:cNvSpPr/>
          <p:nvPr/>
        </p:nvSpPr>
        <p:spPr>
          <a:xfrm>
            <a:off x="5994892" y="1597768"/>
            <a:ext cx="3730652" cy="4348080"/>
          </a:xfrm>
          <a:custGeom>
            <a:rect b="b" l="l" r="r" t="t"/>
            <a:pathLst>
              <a:path extrusionOk="0" h="4114800" w="3530498">
                <a:moveTo>
                  <a:pt x="0" y="0"/>
                </a:moveTo>
                <a:lnTo>
                  <a:pt x="3530498" y="0"/>
                </a:lnTo>
                <a:lnTo>
                  <a:pt x="35304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1"/>
          <p:cNvSpPr/>
          <p:nvPr/>
        </p:nvSpPr>
        <p:spPr>
          <a:xfrm>
            <a:off x="738162" y="2268748"/>
            <a:ext cx="2848318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1"/>
          <p:cNvSpPr txBox="1"/>
          <p:nvPr/>
        </p:nvSpPr>
        <p:spPr>
          <a:xfrm>
            <a:off x="1122631" y="2216538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Fisico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99" name="Google Shape;499;p31"/>
          <p:cNvSpPr/>
          <p:nvPr/>
        </p:nvSpPr>
        <p:spPr>
          <a:xfrm>
            <a:off x="683160" y="2242642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500" name="Google Shape;500;p31"/>
          <p:cNvSpPr/>
          <p:nvPr/>
        </p:nvSpPr>
        <p:spPr>
          <a:xfrm>
            <a:off x="738162" y="2811214"/>
            <a:ext cx="2848318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1"/>
          <p:cNvSpPr txBox="1"/>
          <p:nvPr/>
        </p:nvSpPr>
        <p:spPr>
          <a:xfrm>
            <a:off x="1122631" y="2759004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Web de ventas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02" name="Google Shape;502;p31"/>
          <p:cNvSpPr/>
          <p:nvPr/>
        </p:nvSpPr>
        <p:spPr>
          <a:xfrm>
            <a:off x="683160" y="2785108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503" name="Google Shape;503;p31"/>
          <p:cNvSpPr/>
          <p:nvPr/>
        </p:nvSpPr>
        <p:spPr>
          <a:xfrm>
            <a:off x="738162" y="3370014"/>
            <a:ext cx="2848318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1"/>
          <p:cNvSpPr txBox="1"/>
          <p:nvPr/>
        </p:nvSpPr>
        <p:spPr>
          <a:xfrm>
            <a:off x="1122631" y="3317804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Intermediario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05" name="Google Shape;505;p31"/>
          <p:cNvSpPr/>
          <p:nvPr/>
        </p:nvSpPr>
        <p:spPr>
          <a:xfrm>
            <a:off x="683160" y="3343908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506" name="Google Shape;506;p31"/>
          <p:cNvSpPr txBox="1"/>
          <p:nvPr/>
        </p:nvSpPr>
        <p:spPr>
          <a:xfrm>
            <a:off x="638023" y="3894037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¿Cuál es el canal mas eficiente?</a:t>
            </a:r>
            <a:endParaRPr/>
          </a:p>
        </p:txBody>
      </p:sp>
      <p:sp>
        <p:nvSpPr>
          <p:cNvPr id="507" name="Google Shape;507;p31"/>
          <p:cNvSpPr/>
          <p:nvPr/>
        </p:nvSpPr>
        <p:spPr>
          <a:xfrm>
            <a:off x="738162" y="4422013"/>
            <a:ext cx="2848318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1"/>
          <p:cNvSpPr txBox="1"/>
          <p:nvPr/>
        </p:nvSpPr>
        <p:spPr>
          <a:xfrm>
            <a:off x="1122631" y="4369803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Redes sociales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09" name="Google Shape;509;p31"/>
          <p:cNvSpPr/>
          <p:nvPr/>
        </p:nvSpPr>
        <p:spPr>
          <a:xfrm>
            <a:off x="683160" y="4395907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510" name="Google Shape;510;p31"/>
          <p:cNvSpPr/>
          <p:nvPr/>
        </p:nvSpPr>
        <p:spPr>
          <a:xfrm>
            <a:off x="738162" y="4964479"/>
            <a:ext cx="2848318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1"/>
          <p:cNvSpPr txBox="1"/>
          <p:nvPr/>
        </p:nvSpPr>
        <p:spPr>
          <a:xfrm>
            <a:off x="1122631" y="491226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Atencion presencial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12" name="Google Shape;512;p31"/>
          <p:cNvSpPr/>
          <p:nvPr/>
        </p:nvSpPr>
        <p:spPr>
          <a:xfrm>
            <a:off x="683160" y="4938373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513" name="Google Shape;513;p31"/>
          <p:cNvSpPr/>
          <p:nvPr/>
        </p:nvSpPr>
        <p:spPr>
          <a:xfrm>
            <a:off x="738162" y="5523279"/>
            <a:ext cx="2848318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1"/>
          <p:cNvSpPr txBox="1"/>
          <p:nvPr/>
        </p:nvSpPr>
        <p:spPr>
          <a:xfrm>
            <a:off x="1122631" y="547106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Reparto a domicilio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15" name="Google Shape;515;p31"/>
          <p:cNvSpPr/>
          <p:nvPr/>
        </p:nvSpPr>
        <p:spPr>
          <a:xfrm>
            <a:off x="683160" y="5497173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516" name="Google Shape;516;p31"/>
          <p:cNvSpPr/>
          <p:nvPr/>
        </p:nvSpPr>
        <p:spPr>
          <a:xfrm>
            <a:off x="8044586" y="1293436"/>
            <a:ext cx="1093997" cy="109399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lt1"/>
          </a:solidFill>
          <a:ln cap="flat" cmpd="sng" w="38100">
            <a:solidFill>
              <a:srgbClr val="FFBE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1"/>
          <p:cNvSpPr/>
          <p:nvPr/>
        </p:nvSpPr>
        <p:spPr>
          <a:xfrm>
            <a:off x="5707786" y="5086503"/>
            <a:ext cx="1093997" cy="109399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lt1"/>
          </a:solidFill>
          <a:ln cap="flat" cmpd="sng" w="38100">
            <a:solidFill>
              <a:srgbClr val="FFBE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1"/>
          <p:cNvSpPr/>
          <p:nvPr/>
        </p:nvSpPr>
        <p:spPr>
          <a:xfrm>
            <a:off x="5871067" y="5266404"/>
            <a:ext cx="767433" cy="767433"/>
          </a:xfrm>
          <a:custGeom>
            <a:rect b="b" l="l" r="r" t="t"/>
            <a:pathLst>
              <a:path extrusionOk="0" h="977550" w="977550">
                <a:moveTo>
                  <a:pt x="0" y="0"/>
                </a:moveTo>
                <a:lnTo>
                  <a:pt x="977550" y="0"/>
                </a:lnTo>
                <a:lnTo>
                  <a:pt x="977550" y="977550"/>
                </a:lnTo>
                <a:lnTo>
                  <a:pt x="0" y="977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1"/>
          <p:cNvSpPr/>
          <p:nvPr/>
        </p:nvSpPr>
        <p:spPr>
          <a:xfrm>
            <a:off x="8195752" y="1533345"/>
            <a:ext cx="782321" cy="559004"/>
          </a:xfrm>
          <a:custGeom>
            <a:rect b="b" l="l" r="r" t="t"/>
            <a:pathLst>
              <a:path extrusionOk="0" h="977550" w="1368072">
                <a:moveTo>
                  <a:pt x="0" y="0"/>
                </a:moveTo>
                <a:lnTo>
                  <a:pt x="1368073" y="0"/>
                </a:lnTo>
                <a:lnTo>
                  <a:pt x="1368073" y="977550"/>
                </a:lnTo>
                <a:lnTo>
                  <a:pt x="0" y="977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1"/>
          <p:cNvSpPr/>
          <p:nvPr/>
        </p:nvSpPr>
        <p:spPr>
          <a:xfrm>
            <a:off x="5714924" y="2185410"/>
            <a:ext cx="869877" cy="86987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lt1"/>
          </a:solidFill>
          <a:ln cap="flat" cmpd="sng" w="38100">
            <a:solidFill>
              <a:srgbClr val="FFBE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1"/>
          <p:cNvSpPr/>
          <p:nvPr/>
        </p:nvSpPr>
        <p:spPr>
          <a:xfrm>
            <a:off x="8221058" y="5402743"/>
            <a:ext cx="869877" cy="86987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lt1"/>
          </a:solidFill>
          <a:ln cap="flat" cmpd="sng" w="38100">
            <a:solidFill>
              <a:srgbClr val="FFBE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i di Instagram Logo - Download gratuiti su Freepik" id="522" name="Google Shape;522;p31"/>
          <p:cNvPicPr preferRelativeResize="0"/>
          <p:nvPr/>
        </p:nvPicPr>
        <p:blipFill rotWithShape="1">
          <a:blip r:embed="rId7">
            <a:alphaModFix/>
          </a:blip>
          <a:srcRect b="17221" l="19031" r="18495" t="20306"/>
          <a:stretch/>
        </p:blipFill>
        <p:spPr>
          <a:xfrm>
            <a:off x="5783999" y="2231230"/>
            <a:ext cx="744378" cy="74437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23" name="Google Shape;523;p31"/>
          <p:cNvSpPr/>
          <p:nvPr/>
        </p:nvSpPr>
        <p:spPr>
          <a:xfrm>
            <a:off x="8534230" y="5547764"/>
            <a:ext cx="243531" cy="515410"/>
          </a:xfrm>
          <a:custGeom>
            <a:rect b="b" l="l" r="r" t="t"/>
            <a:pathLst>
              <a:path extrusionOk="0" h="977550" w="461892">
                <a:moveTo>
                  <a:pt x="0" y="0"/>
                </a:moveTo>
                <a:lnTo>
                  <a:pt x="461893" y="0"/>
                </a:lnTo>
                <a:lnTo>
                  <a:pt x="461893" y="977550"/>
                </a:lnTo>
                <a:lnTo>
                  <a:pt x="0" y="977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1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>
                <a:solidFill>
                  <a:srgbClr val="024829"/>
                </a:solidFill>
              </a:rPr>
              <a:t>Colores principales de esta presentación</a:t>
            </a:r>
            <a:endParaRPr>
              <a:solidFill>
                <a:srgbClr val="02482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>
              <a:solidFill>
                <a:srgbClr val="024829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638025" y="81103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None/>
            </a:pPr>
            <a:r>
              <a:rPr lang="en-US" sz="2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Para esta presentación utilizaremos:</a:t>
            </a:r>
            <a:endParaRPr>
              <a:solidFill>
                <a:srgbClr val="024829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767550" y="4065800"/>
            <a:ext cx="800100" cy="800100"/>
          </a:xfrm>
          <a:prstGeom prst="ellipse">
            <a:avLst/>
          </a:prstGeom>
          <a:solidFill>
            <a:srgbClr val="FFBD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767550" y="2432075"/>
            <a:ext cx="800100" cy="8001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1793975" y="270123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#024829ff</a:t>
            </a:r>
            <a:endParaRPr sz="25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1793975" y="323218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Usos: títulos y cuadros de información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1793975" y="4628545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Usos: elementos </a:t>
            </a: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gráficos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1793975" y="228663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Verde oscuro</a:t>
            </a:r>
            <a:endParaRPr sz="25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1793975" y="4079108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BD59"/>
                </a:solidFill>
                <a:latin typeface="PT Sans"/>
                <a:ea typeface="PT Sans"/>
                <a:cs typeface="PT Sans"/>
                <a:sym typeface="PT Sans"/>
              </a:rPr>
              <a:t>#ffbd59</a:t>
            </a:r>
            <a:endParaRPr sz="2500">
              <a:solidFill>
                <a:srgbClr val="FFBD5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1793975" y="3664508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BD59"/>
                </a:solidFill>
                <a:latin typeface="PT Sans"/>
                <a:ea typeface="PT Sans"/>
                <a:cs typeface="PT Sans"/>
                <a:sym typeface="PT Sans"/>
              </a:rPr>
              <a:t>Amarillo mostaza</a:t>
            </a:r>
            <a:endParaRPr sz="2500">
              <a:solidFill>
                <a:srgbClr val="FFBD5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descr="Speech con relleno sólido" id="108" name="Google Shape;10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5608" y="3301583"/>
            <a:ext cx="4495344" cy="271321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/>
          <p:nvPr/>
        </p:nvSpPr>
        <p:spPr>
          <a:xfrm>
            <a:off x="5689820" y="3912896"/>
            <a:ext cx="2655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¿Qué necesidad satisfaces?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110" name="Google Shape;110;p14"/>
          <p:cNvGrpSpPr/>
          <p:nvPr/>
        </p:nvGrpSpPr>
        <p:grpSpPr>
          <a:xfrm>
            <a:off x="9409956" y="4011124"/>
            <a:ext cx="916026" cy="916026"/>
            <a:chOff x="0" y="0"/>
            <a:chExt cx="812800" cy="812800"/>
          </a:xfrm>
        </p:grpSpPr>
        <p:sp>
          <p:nvSpPr>
            <p:cNvPr id="111" name="Google Shape;111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4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13;p14"/>
          <p:cNvSpPr/>
          <p:nvPr/>
        </p:nvSpPr>
        <p:spPr>
          <a:xfrm>
            <a:off x="9561520" y="4148022"/>
            <a:ext cx="611879" cy="611879"/>
          </a:xfrm>
          <a:custGeom>
            <a:rect b="b" l="l" r="r" t="t"/>
            <a:pathLst>
              <a:path extrusionOk="0" h="1217669" w="1217669">
                <a:moveTo>
                  <a:pt x="0" y="0"/>
                </a:moveTo>
                <a:lnTo>
                  <a:pt x="1217669" y="0"/>
                </a:lnTo>
                <a:lnTo>
                  <a:pt x="1217669" y="1217670"/>
                </a:lnTo>
                <a:lnTo>
                  <a:pt x="0" y="1217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4"/>
          <p:cNvSpPr/>
          <p:nvPr/>
        </p:nvSpPr>
        <p:spPr>
          <a:xfrm>
            <a:off x="10084445" y="4004545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115" name="Google Shape;115;p14" title="Captura de pantalla 2025-03-11 a la(s) 22.22.1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3872" y="1642637"/>
            <a:ext cx="3703267" cy="17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2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Relación con los clientes</a:t>
            </a:r>
            <a:endParaRPr sz="4500"/>
          </a:p>
        </p:txBody>
      </p:sp>
      <p:sp>
        <p:nvSpPr>
          <p:cNvPr id="530" name="Google Shape;530;p32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32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2" name="Google Shape;532;p32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533" name="Google Shape;533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5" name="Google Shape;535;p32"/>
          <p:cNvSpPr txBox="1"/>
          <p:nvPr/>
        </p:nvSpPr>
        <p:spPr>
          <a:xfrm>
            <a:off x="740258" y="4747181"/>
            <a:ext cx="811563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El/la postulante </a:t>
            </a:r>
            <a:r>
              <a:rPr b="1" lang="en-US" sz="20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describe y justifica la relación</a:t>
            </a:r>
            <a:r>
              <a:rPr lang="en-US" sz="20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 para todos los tipos de cliente identificados.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36" name="Google Shape;536;p32"/>
          <p:cNvSpPr/>
          <p:nvPr/>
        </p:nvSpPr>
        <p:spPr>
          <a:xfrm>
            <a:off x="545925" y="1586691"/>
            <a:ext cx="8309965" cy="228100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2"/>
          <p:cNvSpPr txBox="1"/>
          <p:nvPr/>
        </p:nvSpPr>
        <p:spPr>
          <a:xfrm>
            <a:off x="521445" y="1706611"/>
            <a:ext cx="8349436" cy="2484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¿Qué relación espera tener con cada segmento de cliente descrito?</a:t>
            </a:r>
            <a:endParaRPr/>
          </a:p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¿Alguno de los medios por los cuales busca relacionarse con el cliente, tiene algún costo asociado?</a:t>
            </a:r>
            <a:endParaRPr/>
          </a:p>
          <a:p>
            <a:pPr indent="-2165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38" name="Google Shape;538;p32"/>
          <p:cNvSpPr txBox="1"/>
          <p:nvPr>
            <p:ph idx="1" type="body"/>
          </p:nvPr>
        </p:nvSpPr>
        <p:spPr>
          <a:xfrm>
            <a:off x="638023" y="4188177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None/>
            </a:pPr>
            <a:r>
              <a:rPr b="1" lang="en-US" sz="2200">
                <a:solidFill>
                  <a:srgbClr val="024829"/>
                </a:solidFill>
              </a:rPr>
              <a:t>Objetivo:</a:t>
            </a:r>
            <a:endParaRPr/>
          </a:p>
        </p:txBody>
      </p:sp>
      <p:sp>
        <p:nvSpPr>
          <p:cNvPr id="539" name="Google Shape;539;p32"/>
          <p:cNvSpPr/>
          <p:nvPr/>
        </p:nvSpPr>
        <p:spPr>
          <a:xfrm>
            <a:off x="811235" y="803461"/>
            <a:ext cx="602315" cy="473827"/>
          </a:xfrm>
          <a:custGeom>
            <a:rect b="b" l="l" r="r" t="t"/>
            <a:pathLst>
              <a:path extrusionOk="0" h="941374" w="1196647">
                <a:moveTo>
                  <a:pt x="0" y="0"/>
                </a:moveTo>
                <a:lnTo>
                  <a:pt x="1196647" y="0"/>
                </a:lnTo>
                <a:lnTo>
                  <a:pt x="1196647" y="941375"/>
                </a:lnTo>
                <a:lnTo>
                  <a:pt x="0" y="941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2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4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3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Relación con los clientes</a:t>
            </a:r>
            <a:endParaRPr sz="4500"/>
          </a:p>
        </p:txBody>
      </p:sp>
      <p:sp>
        <p:nvSpPr>
          <p:cNvPr id="546" name="Google Shape;546;p33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3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8" name="Google Shape;548;p33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549" name="Google Shape;549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1" name="Google Shape;551;p33"/>
          <p:cNvSpPr/>
          <p:nvPr/>
        </p:nvSpPr>
        <p:spPr>
          <a:xfrm>
            <a:off x="811235" y="803461"/>
            <a:ext cx="602315" cy="473827"/>
          </a:xfrm>
          <a:custGeom>
            <a:rect b="b" l="l" r="r" t="t"/>
            <a:pathLst>
              <a:path extrusionOk="0" h="941374" w="1196647">
                <a:moveTo>
                  <a:pt x="0" y="0"/>
                </a:moveTo>
                <a:lnTo>
                  <a:pt x="1196647" y="0"/>
                </a:lnTo>
                <a:lnTo>
                  <a:pt x="1196647" y="941375"/>
                </a:lnTo>
                <a:lnTo>
                  <a:pt x="0" y="941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3"/>
          <p:cNvSpPr txBox="1"/>
          <p:nvPr/>
        </p:nvSpPr>
        <p:spPr>
          <a:xfrm>
            <a:off x="638023" y="1657534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¿Qué se debe garantizar?</a:t>
            </a:r>
            <a:endParaRPr/>
          </a:p>
        </p:txBody>
      </p:sp>
      <p:sp>
        <p:nvSpPr>
          <p:cNvPr id="553" name="Google Shape;553;p33"/>
          <p:cNvSpPr/>
          <p:nvPr/>
        </p:nvSpPr>
        <p:spPr>
          <a:xfrm>
            <a:off x="738161" y="2268748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3"/>
          <p:cNvSpPr txBox="1"/>
          <p:nvPr/>
        </p:nvSpPr>
        <p:spPr>
          <a:xfrm>
            <a:off x="1122631" y="2216538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Post venta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55" name="Google Shape;555;p33"/>
          <p:cNvSpPr/>
          <p:nvPr/>
        </p:nvSpPr>
        <p:spPr>
          <a:xfrm>
            <a:off x="683160" y="2242642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556" name="Google Shape;556;p33"/>
          <p:cNvSpPr/>
          <p:nvPr/>
        </p:nvSpPr>
        <p:spPr>
          <a:xfrm>
            <a:off x="738161" y="2811214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3"/>
          <p:cNvSpPr txBox="1"/>
          <p:nvPr/>
        </p:nvSpPr>
        <p:spPr>
          <a:xfrm>
            <a:off x="1122631" y="2759004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Ventas en compra por volumen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58" name="Google Shape;558;p33"/>
          <p:cNvSpPr/>
          <p:nvPr/>
        </p:nvSpPr>
        <p:spPr>
          <a:xfrm>
            <a:off x="683160" y="2785108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559" name="Google Shape;559;p33"/>
          <p:cNvSpPr/>
          <p:nvPr/>
        </p:nvSpPr>
        <p:spPr>
          <a:xfrm>
            <a:off x="5010726" y="2246769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3"/>
          <p:cNvSpPr txBox="1"/>
          <p:nvPr/>
        </p:nvSpPr>
        <p:spPr>
          <a:xfrm>
            <a:off x="5395196" y="219455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Compromiso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61" name="Google Shape;561;p33"/>
          <p:cNvSpPr/>
          <p:nvPr/>
        </p:nvSpPr>
        <p:spPr>
          <a:xfrm>
            <a:off x="4955725" y="2220663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5010726" y="2837319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3"/>
          <p:cNvSpPr txBox="1"/>
          <p:nvPr/>
        </p:nvSpPr>
        <p:spPr>
          <a:xfrm>
            <a:off x="5395196" y="278510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Confiabilidad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64" name="Google Shape;564;p33"/>
          <p:cNvSpPr/>
          <p:nvPr/>
        </p:nvSpPr>
        <p:spPr>
          <a:xfrm>
            <a:off x="4955725" y="2811213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sp>
        <p:nvSpPr>
          <p:cNvPr id="565" name="Google Shape;565;p33"/>
          <p:cNvSpPr/>
          <p:nvPr/>
        </p:nvSpPr>
        <p:spPr>
          <a:xfrm>
            <a:off x="731520" y="4700006"/>
            <a:ext cx="8558784" cy="778190"/>
          </a:xfrm>
          <a:custGeom>
            <a:rect b="b" l="l" r="r" t="t"/>
            <a:pathLst>
              <a:path extrusionOk="0" h="778190" w="8558784">
                <a:moveTo>
                  <a:pt x="0" y="713242"/>
                </a:moveTo>
                <a:cubicBezTo>
                  <a:pt x="592836" y="425206"/>
                  <a:pt x="1185672" y="137170"/>
                  <a:pt x="1773936" y="146314"/>
                </a:cubicBezTo>
                <a:cubicBezTo>
                  <a:pt x="2362200" y="155458"/>
                  <a:pt x="2929128" y="792490"/>
                  <a:pt x="3529584" y="768106"/>
                </a:cubicBezTo>
                <a:cubicBezTo>
                  <a:pt x="4130040" y="743722"/>
                  <a:pt x="4739640" y="3058"/>
                  <a:pt x="5376672" y="10"/>
                </a:cubicBezTo>
                <a:cubicBezTo>
                  <a:pt x="6013704" y="-3038"/>
                  <a:pt x="6821424" y="658378"/>
                  <a:pt x="7351776" y="749818"/>
                </a:cubicBezTo>
                <a:cubicBezTo>
                  <a:pt x="7882128" y="841258"/>
                  <a:pt x="8220456" y="694954"/>
                  <a:pt x="8558784" y="548650"/>
                </a:cubicBezTo>
              </a:path>
            </a:pathLst>
          </a:custGeom>
          <a:noFill/>
          <a:ln cap="flat" cmpd="sng" w="28575">
            <a:solidFill>
              <a:srgbClr val="FFBE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3"/>
          <p:cNvSpPr/>
          <p:nvPr/>
        </p:nvSpPr>
        <p:spPr>
          <a:xfrm>
            <a:off x="683160" y="5268387"/>
            <a:ext cx="212998" cy="212998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567" name="Google Shape;567;p33"/>
          <p:cNvSpPr/>
          <p:nvPr/>
        </p:nvSpPr>
        <p:spPr>
          <a:xfrm>
            <a:off x="4128726" y="5374404"/>
            <a:ext cx="212998" cy="212998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568" name="Google Shape;568;p33"/>
          <p:cNvSpPr/>
          <p:nvPr/>
        </p:nvSpPr>
        <p:spPr>
          <a:xfrm>
            <a:off x="8144135" y="5374404"/>
            <a:ext cx="212998" cy="212998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569" name="Google Shape;569;p33"/>
          <p:cNvSpPr txBox="1"/>
          <p:nvPr/>
        </p:nvSpPr>
        <p:spPr>
          <a:xfrm>
            <a:off x="638024" y="5500664"/>
            <a:ext cx="1416064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Atracción</a:t>
            </a:r>
            <a:endParaRPr/>
          </a:p>
        </p:txBody>
      </p:sp>
      <p:sp>
        <p:nvSpPr>
          <p:cNvPr id="570" name="Google Shape;570;p33"/>
          <p:cNvSpPr txBox="1"/>
          <p:nvPr/>
        </p:nvSpPr>
        <p:spPr>
          <a:xfrm>
            <a:off x="3391101" y="5500664"/>
            <a:ext cx="2052167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Mantención</a:t>
            </a:r>
            <a:endParaRPr/>
          </a:p>
        </p:txBody>
      </p:sp>
      <p:sp>
        <p:nvSpPr>
          <p:cNvPr id="571" name="Google Shape;571;p33"/>
          <p:cNvSpPr txBox="1"/>
          <p:nvPr/>
        </p:nvSpPr>
        <p:spPr>
          <a:xfrm>
            <a:off x="7446266" y="5500664"/>
            <a:ext cx="2052167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Retención</a:t>
            </a:r>
            <a:endParaRPr/>
          </a:p>
        </p:txBody>
      </p:sp>
      <p:pic>
        <p:nvPicPr>
          <p:cNvPr descr="Speech con relleno sólido" id="572" name="Google Shape;57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65" y="3004298"/>
            <a:ext cx="3767761" cy="227407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3"/>
          <p:cNvSpPr txBox="1"/>
          <p:nvPr/>
        </p:nvSpPr>
        <p:spPr>
          <a:xfrm>
            <a:off x="769041" y="3450418"/>
            <a:ext cx="2622059" cy="468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Tu atención no termina cuando entregas el producto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700"/>
              <a:buFont typeface="Arial"/>
              <a:buNone/>
            </a:pPr>
            <a:r>
              <a:t/>
            </a:r>
            <a:endParaRPr b="1" sz="17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74" name="Google Shape;574;p33"/>
          <p:cNvSpPr/>
          <p:nvPr/>
        </p:nvSpPr>
        <p:spPr>
          <a:xfrm>
            <a:off x="7801396" y="1918411"/>
            <a:ext cx="3763172" cy="4114800"/>
          </a:xfrm>
          <a:custGeom>
            <a:rect b="b" l="l" r="r" t="t"/>
            <a:pathLst>
              <a:path extrusionOk="0" h="4114800" w="3763172">
                <a:moveTo>
                  <a:pt x="0" y="0"/>
                </a:moveTo>
                <a:lnTo>
                  <a:pt x="3763172" y="0"/>
                </a:lnTo>
                <a:lnTo>
                  <a:pt x="3763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3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4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4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Fuente de ingresos</a:t>
            </a:r>
            <a:endParaRPr sz="4500"/>
          </a:p>
        </p:txBody>
      </p:sp>
      <p:sp>
        <p:nvSpPr>
          <p:cNvPr id="581" name="Google Shape;581;p34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4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3" name="Google Shape;583;p34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584" name="Google Shape;584;p3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6" name="Google Shape;586;p34"/>
          <p:cNvSpPr txBox="1"/>
          <p:nvPr/>
        </p:nvSpPr>
        <p:spPr>
          <a:xfrm>
            <a:off x="740258" y="5000334"/>
            <a:ext cx="8115633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El/la postulante </a:t>
            </a: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describe cada uno de los ingresos de su negocio </a:t>
            </a:r>
            <a:r>
              <a:rPr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y a través de qué medios los percibirá.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87" name="Google Shape;587;p34"/>
          <p:cNvSpPr/>
          <p:nvPr/>
        </p:nvSpPr>
        <p:spPr>
          <a:xfrm>
            <a:off x="545925" y="1586691"/>
            <a:ext cx="8309965" cy="2739210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4"/>
          <p:cNvSpPr txBox="1"/>
          <p:nvPr/>
        </p:nvSpPr>
        <p:spPr>
          <a:xfrm>
            <a:off x="413987" y="1716231"/>
            <a:ext cx="8309965" cy="27392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 Por cuál tipo de producto/servicio estarían dispuestos a pagar más nuestros clientes?</a:t>
            </a:r>
            <a:endParaRPr/>
          </a:p>
          <a:p>
            <a:pPr indent="-356233" lvl="1" marL="712467" marR="0" rtl="0" algn="l"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¿Por cuál tipo de producto/servicio pagan actualmente los clientes?</a:t>
            </a:r>
            <a:endParaRPr/>
          </a:p>
          <a:p>
            <a:pPr indent="-356233" lvl="1" marL="712467" marR="0" rtl="0" algn="l"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¿Qué tipo de medio de pago prefieren utilizar mis clientes?</a:t>
            </a:r>
            <a:endParaRPr/>
          </a:p>
          <a:p>
            <a:pPr indent="-197483" lvl="1" marL="71246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89" name="Google Shape;589;p34"/>
          <p:cNvSpPr txBox="1"/>
          <p:nvPr>
            <p:ph idx="1" type="body"/>
          </p:nvPr>
        </p:nvSpPr>
        <p:spPr>
          <a:xfrm>
            <a:off x="638023" y="4441330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None/>
            </a:pPr>
            <a:r>
              <a:rPr b="1" lang="en-US" sz="2200">
                <a:solidFill>
                  <a:srgbClr val="024829"/>
                </a:solidFill>
              </a:rPr>
              <a:t>Objetivo:</a:t>
            </a:r>
            <a:endParaRPr/>
          </a:p>
        </p:txBody>
      </p:sp>
      <p:sp>
        <p:nvSpPr>
          <p:cNvPr id="590" name="Google Shape;590;p34"/>
          <p:cNvSpPr/>
          <p:nvPr/>
        </p:nvSpPr>
        <p:spPr>
          <a:xfrm>
            <a:off x="578904" y="852639"/>
            <a:ext cx="770432" cy="616346"/>
          </a:xfrm>
          <a:custGeom>
            <a:rect b="b" l="l" r="r" t="t"/>
            <a:pathLst>
              <a:path extrusionOk="0" h="1078011" w="1347513">
                <a:moveTo>
                  <a:pt x="0" y="0"/>
                </a:moveTo>
                <a:lnTo>
                  <a:pt x="1347513" y="0"/>
                </a:lnTo>
                <a:lnTo>
                  <a:pt x="1347513" y="1078011"/>
                </a:lnTo>
                <a:lnTo>
                  <a:pt x="0" y="1078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4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5"/>
          <p:cNvSpPr/>
          <p:nvPr/>
        </p:nvSpPr>
        <p:spPr>
          <a:xfrm>
            <a:off x="2746525" y="4641719"/>
            <a:ext cx="1064563" cy="1064563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lt1"/>
          </a:solidFill>
          <a:ln cap="flat" cmpd="sng" w="38100">
            <a:solidFill>
              <a:srgbClr val="FFBE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35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Fuente de ingresos</a:t>
            </a:r>
            <a:endParaRPr sz="4500"/>
          </a:p>
        </p:txBody>
      </p:sp>
      <p:grpSp>
        <p:nvGrpSpPr>
          <p:cNvPr id="598" name="Google Shape;598;p35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599" name="Google Shape;599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1" name="Google Shape;601;p35"/>
          <p:cNvSpPr/>
          <p:nvPr/>
        </p:nvSpPr>
        <p:spPr>
          <a:xfrm>
            <a:off x="578904" y="852639"/>
            <a:ext cx="770432" cy="616346"/>
          </a:xfrm>
          <a:custGeom>
            <a:rect b="b" l="l" r="r" t="t"/>
            <a:pathLst>
              <a:path extrusionOk="0" h="1078011" w="1347513">
                <a:moveTo>
                  <a:pt x="0" y="0"/>
                </a:moveTo>
                <a:lnTo>
                  <a:pt x="1347513" y="0"/>
                </a:lnTo>
                <a:lnTo>
                  <a:pt x="1347513" y="1078011"/>
                </a:lnTo>
                <a:lnTo>
                  <a:pt x="0" y="1078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35"/>
          <p:cNvSpPr txBox="1"/>
          <p:nvPr/>
        </p:nvSpPr>
        <p:spPr>
          <a:xfrm>
            <a:off x="638023" y="1657534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Ejemplo: Facilidades de pago</a:t>
            </a:r>
            <a:endParaRPr/>
          </a:p>
        </p:txBody>
      </p:sp>
      <p:sp>
        <p:nvSpPr>
          <p:cNvPr id="603" name="Google Shape;603;p35"/>
          <p:cNvSpPr/>
          <p:nvPr/>
        </p:nvSpPr>
        <p:spPr>
          <a:xfrm>
            <a:off x="738161" y="2268748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5"/>
          <p:cNvSpPr txBox="1"/>
          <p:nvPr/>
        </p:nvSpPr>
        <p:spPr>
          <a:xfrm>
            <a:off x="1122631" y="2216538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Red compra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05" name="Google Shape;605;p35"/>
          <p:cNvSpPr/>
          <p:nvPr/>
        </p:nvSpPr>
        <p:spPr>
          <a:xfrm>
            <a:off x="683160" y="2242642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606" name="Google Shape;606;p35"/>
          <p:cNvSpPr/>
          <p:nvPr/>
        </p:nvSpPr>
        <p:spPr>
          <a:xfrm>
            <a:off x="738161" y="2811214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5"/>
          <p:cNvSpPr txBox="1"/>
          <p:nvPr/>
        </p:nvSpPr>
        <p:spPr>
          <a:xfrm>
            <a:off x="1122631" y="2759004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Transferencias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08" name="Google Shape;608;p35"/>
          <p:cNvSpPr/>
          <p:nvPr/>
        </p:nvSpPr>
        <p:spPr>
          <a:xfrm>
            <a:off x="683160" y="2785108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609" name="Google Shape;609;p35"/>
          <p:cNvSpPr/>
          <p:nvPr/>
        </p:nvSpPr>
        <p:spPr>
          <a:xfrm>
            <a:off x="5010726" y="2246769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5"/>
          <p:cNvSpPr txBox="1"/>
          <p:nvPr/>
        </p:nvSpPr>
        <p:spPr>
          <a:xfrm>
            <a:off x="5395196" y="219455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Efectivo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11" name="Google Shape;611;p35"/>
          <p:cNvSpPr/>
          <p:nvPr/>
        </p:nvSpPr>
        <p:spPr>
          <a:xfrm>
            <a:off x="4955725" y="2220663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612" name="Google Shape;612;p35"/>
          <p:cNvSpPr/>
          <p:nvPr/>
        </p:nvSpPr>
        <p:spPr>
          <a:xfrm>
            <a:off x="5010726" y="2837319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35"/>
          <p:cNvSpPr txBox="1"/>
          <p:nvPr/>
        </p:nvSpPr>
        <p:spPr>
          <a:xfrm>
            <a:off x="5395196" y="278510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Cheque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14" name="Google Shape;614;p35"/>
          <p:cNvSpPr/>
          <p:nvPr/>
        </p:nvSpPr>
        <p:spPr>
          <a:xfrm>
            <a:off x="4955725" y="2811213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sp>
        <p:nvSpPr>
          <p:cNvPr id="615" name="Google Shape;615;p35"/>
          <p:cNvSpPr/>
          <p:nvPr/>
        </p:nvSpPr>
        <p:spPr>
          <a:xfrm>
            <a:off x="7607161" y="1827388"/>
            <a:ext cx="3607170" cy="3899644"/>
          </a:xfrm>
          <a:custGeom>
            <a:rect b="b" l="l" r="r" t="t"/>
            <a:pathLst>
              <a:path extrusionOk="0" h="4523012" w="4183786">
                <a:moveTo>
                  <a:pt x="0" y="0"/>
                </a:moveTo>
                <a:lnTo>
                  <a:pt x="4183786" y="0"/>
                </a:lnTo>
                <a:lnTo>
                  <a:pt x="4183786" y="4523013"/>
                </a:lnTo>
                <a:lnTo>
                  <a:pt x="0" y="45230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peech con relleno sólido" id="616" name="Google Shape;616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665" y="3004298"/>
            <a:ext cx="3767761" cy="227407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5"/>
          <p:cNvSpPr txBox="1"/>
          <p:nvPr/>
        </p:nvSpPr>
        <p:spPr>
          <a:xfrm>
            <a:off x="769041" y="3512183"/>
            <a:ext cx="2622059" cy="468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Incorporar precio de sus productos y/o servicio.</a:t>
            </a:r>
            <a:endParaRPr b="1" sz="17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700"/>
              <a:buFont typeface="Arial"/>
              <a:buNone/>
            </a:pPr>
            <a:r>
              <a:t/>
            </a:r>
            <a:endParaRPr b="1" sz="17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descr="Avocado con relleno sólido" id="618" name="Google Shape;618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21607" y="474333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g con relleno sólido" id="619" name="Google Shape;619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21518" y="5054519"/>
            <a:ext cx="650919" cy="650919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35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6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Recursos claves</a:t>
            </a:r>
            <a:endParaRPr sz="4500"/>
          </a:p>
        </p:txBody>
      </p:sp>
      <p:sp>
        <p:nvSpPr>
          <p:cNvPr id="626" name="Google Shape;626;p36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36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8" name="Google Shape;628;p36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629" name="Google Shape;629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36"/>
          <p:cNvSpPr txBox="1"/>
          <p:nvPr/>
        </p:nvSpPr>
        <p:spPr>
          <a:xfrm>
            <a:off x="740258" y="4137235"/>
            <a:ext cx="8115633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El/la postulante </a:t>
            </a: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describe al menos 2 elementos clave</a:t>
            </a:r>
            <a:r>
              <a:rPr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, necesarios para que su producto/servicio llegue a sus clientes.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2" name="Google Shape;632;p36"/>
          <p:cNvSpPr/>
          <p:nvPr/>
        </p:nvSpPr>
        <p:spPr>
          <a:xfrm>
            <a:off x="545925" y="1586692"/>
            <a:ext cx="8479542" cy="1495168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36"/>
          <p:cNvSpPr txBox="1"/>
          <p:nvPr/>
        </p:nvSpPr>
        <p:spPr>
          <a:xfrm>
            <a:off x="390723" y="1629021"/>
            <a:ext cx="8789945" cy="14686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¿Qué elementos se debe adquirir para generar mi producto/servicio y entregue a los diferentes tipos de clientes?</a:t>
            </a:r>
            <a:endParaRPr/>
          </a:p>
          <a:p>
            <a:pPr indent="-2165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4" name="Google Shape;634;p36"/>
          <p:cNvSpPr txBox="1"/>
          <p:nvPr>
            <p:ph idx="1" type="body"/>
          </p:nvPr>
        </p:nvSpPr>
        <p:spPr>
          <a:xfrm>
            <a:off x="638023" y="3578231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None/>
            </a:pPr>
            <a:r>
              <a:rPr b="1" lang="en-US" sz="2200">
                <a:solidFill>
                  <a:srgbClr val="024829"/>
                </a:solidFill>
              </a:rPr>
              <a:t>Objetivo:</a:t>
            </a:r>
            <a:endParaRPr/>
          </a:p>
        </p:txBody>
      </p:sp>
      <p:sp>
        <p:nvSpPr>
          <p:cNvPr id="635" name="Google Shape;635;p36"/>
          <p:cNvSpPr/>
          <p:nvPr/>
        </p:nvSpPr>
        <p:spPr>
          <a:xfrm>
            <a:off x="780171" y="708472"/>
            <a:ext cx="674501" cy="635257"/>
          </a:xfrm>
          <a:custGeom>
            <a:rect b="b" l="l" r="r" t="t"/>
            <a:pathLst>
              <a:path extrusionOk="0" h="1222776" w="1298314">
                <a:moveTo>
                  <a:pt x="0" y="0"/>
                </a:moveTo>
                <a:lnTo>
                  <a:pt x="1298315" y="0"/>
                </a:lnTo>
                <a:lnTo>
                  <a:pt x="1298315" y="1222776"/>
                </a:lnTo>
                <a:lnTo>
                  <a:pt x="0" y="1222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6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6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7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Recursos claves</a:t>
            </a:r>
            <a:endParaRPr sz="4500"/>
          </a:p>
        </p:txBody>
      </p:sp>
      <p:sp>
        <p:nvSpPr>
          <p:cNvPr id="642" name="Google Shape;642;p37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37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4" name="Google Shape;644;p37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645" name="Google Shape;645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7" name="Google Shape;647;p37"/>
          <p:cNvSpPr/>
          <p:nvPr/>
        </p:nvSpPr>
        <p:spPr>
          <a:xfrm>
            <a:off x="780171" y="708472"/>
            <a:ext cx="674501" cy="635257"/>
          </a:xfrm>
          <a:custGeom>
            <a:rect b="b" l="l" r="r" t="t"/>
            <a:pathLst>
              <a:path extrusionOk="0" h="1222776" w="1298314">
                <a:moveTo>
                  <a:pt x="0" y="0"/>
                </a:moveTo>
                <a:lnTo>
                  <a:pt x="1298315" y="0"/>
                </a:lnTo>
                <a:lnTo>
                  <a:pt x="1298315" y="1222776"/>
                </a:lnTo>
                <a:lnTo>
                  <a:pt x="0" y="1222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37"/>
          <p:cNvSpPr/>
          <p:nvPr/>
        </p:nvSpPr>
        <p:spPr>
          <a:xfrm>
            <a:off x="5778026" y="1747244"/>
            <a:ext cx="3298739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37"/>
          <p:cNvSpPr/>
          <p:nvPr/>
        </p:nvSpPr>
        <p:spPr>
          <a:xfrm>
            <a:off x="488850" y="3241213"/>
            <a:ext cx="5087197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37"/>
          <p:cNvSpPr/>
          <p:nvPr/>
        </p:nvSpPr>
        <p:spPr>
          <a:xfrm>
            <a:off x="488850" y="4741456"/>
            <a:ext cx="5087197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7"/>
          <p:cNvSpPr/>
          <p:nvPr/>
        </p:nvSpPr>
        <p:spPr>
          <a:xfrm>
            <a:off x="488850" y="1747244"/>
            <a:ext cx="5087197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37"/>
          <p:cNvSpPr txBox="1"/>
          <p:nvPr/>
        </p:nvSpPr>
        <p:spPr>
          <a:xfrm>
            <a:off x="740259" y="2456444"/>
            <a:ext cx="454891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Ejemplo: administración, talento.  </a:t>
            </a:r>
            <a:endParaRPr/>
          </a:p>
        </p:txBody>
      </p:sp>
      <p:sp>
        <p:nvSpPr>
          <p:cNvPr id="653" name="Google Shape;653;p37"/>
          <p:cNvSpPr txBox="1"/>
          <p:nvPr>
            <p:ph idx="1" type="body"/>
          </p:nvPr>
        </p:nvSpPr>
        <p:spPr>
          <a:xfrm>
            <a:off x="638023" y="198749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None/>
            </a:pPr>
            <a:r>
              <a:rPr b="1" lang="en-US" sz="2200">
                <a:solidFill>
                  <a:srgbClr val="024829"/>
                </a:solidFill>
              </a:rPr>
              <a:t>Recursos humanos:</a:t>
            </a:r>
            <a:endParaRPr/>
          </a:p>
        </p:txBody>
      </p:sp>
      <p:sp>
        <p:nvSpPr>
          <p:cNvPr id="654" name="Google Shape;654;p37"/>
          <p:cNvSpPr txBox="1"/>
          <p:nvPr/>
        </p:nvSpPr>
        <p:spPr>
          <a:xfrm>
            <a:off x="740258" y="3893718"/>
            <a:ext cx="454891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Ejemplo: activos, mobiliarios</a:t>
            </a:r>
            <a:endParaRPr/>
          </a:p>
        </p:txBody>
      </p:sp>
      <p:sp>
        <p:nvSpPr>
          <p:cNvPr id="655" name="Google Shape;655;p37"/>
          <p:cNvSpPr txBox="1"/>
          <p:nvPr/>
        </p:nvSpPr>
        <p:spPr>
          <a:xfrm>
            <a:off x="638023" y="3424767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Recursos físicos:</a:t>
            </a:r>
            <a:endParaRPr/>
          </a:p>
        </p:txBody>
      </p:sp>
      <p:sp>
        <p:nvSpPr>
          <p:cNvPr id="656" name="Google Shape;656;p37"/>
          <p:cNvSpPr txBox="1"/>
          <p:nvPr/>
        </p:nvSpPr>
        <p:spPr>
          <a:xfrm>
            <a:off x="740258" y="5391884"/>
            <a:ext cx="612670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Receta, reputación marca.</a:t>
            </a:r>
            <a:endParaRPr/>
          </a:p>
        </p:txBody>
      </p:sp>
      <p:sp>
        <p:nvSpPr>
          <p:cNvPr id="657" name="Google Shape;657;p37"/>
          <p:cNvSpPr txBox="1"/>
          <p:nvPr/>
        </p:nvSpPr>
        <p:spPr>
          <a:xfrm>
            <a:off x="638023" y="492293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Bienes intangibles:</a:t>
            </a:r>
            <a:endParaRPr/>
          </a:p>
        </p:txBody>
      </p:sp>
      <p:sp>
        <p:nvSpPr>
          <p:cNvPr id="658" name="Google Shape;658;p37"/>
          <p:cNvSpPr txBox="1"/>
          <p:nvPr/>
        </p:nvSpPr>
        <p:spPr>
          <a:xfrm>
            <a:off x="6029435" y="2304634"/>
            <a:ext cx="253634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Utilidades para la reinversión. </a:t>
            </a:r>
            <a:endParaRPr/>
          </a:p>
        </p:txBody>
      </p:sp>
      <p:sp>
        <p:nvSpPr>
          <p:cNvPr id="659" name="Google Shape;659;p37"/>
          <p:cNvSpPr txBox="1"/>
          <p:nvPr/>
        </p:nvSpPr>
        <p:spPr>
          <a:xfrm>
            <a:off x="5927199" y="183568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Recursos económicos</a:t>
            </a:r>
            <a:endParaRPr/>
          </a:p>
        </p:txBody>
      </p:sp>
      <p:sp>
        <p:nvSpPr>
          <p:cNvPr id="660" name="Google Shape;660;p37"/>
          <p:cNvSpPr/>
          <p:nvPr/>
        </p:nvSpPr>
        <p:spPr>
          <a:xfrm>
            <a:off x="5927199" y="3284758"/>
            <a:ext cx="3798345" cy="2990333"/>
          </a:xfrm>
          <a:custGeom>
            <a:rect b="b" l="l" r="r" t="t"/>
            <a:pathLst>
              <a:path extrusionOk="0" h="3304999" w="4198036">
                <a:moveTo>
                  <a:pt x="0" y="0"/>
                </a:moveTo>
                <a:lnTo>
                  <a:pt x="4198036" y="0"/>
                </a:lnTo>
                <a:lnTo>
                  <a:pt x="4198036" y="3304999"/>
                </a:lnTo>
                <a:lnTo>
                  <a:pt x="0" y="3304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7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6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8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Actividades claves</a:t>
            </a:r>
            <a:endParaRPr sz="4500"/>
          </a:p>
        </p:txBody>
      </p:sp>
      <p:sp>
        <p:nvSpPr>
          <p:cNvPr id="667" name="Google Shape;667;p38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8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9" name="Google Shape;669;p38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670" name="Google Shape;670;p3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2" name="Google Shape;672;p38"/>
          <p:cNvSpPr txBox="1"/>
          <p:nvPr/>
        </p:nvSpPr>
        <p:spPr>
          <a:xfrm>
            <a:off x="740258" y="4137235"/>
            <a:ext cx="8115633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El/la postulante describe </a:t>
            </a: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al menos 2 acciones clave, necesarias para que su producto/servicio llegue a sus clientes.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73" name="Google Shape;673;p38"/>
          <p:cNvSpPr/>
          <p:nvPr/>
        </p:nvSpPr>
        <p:spPr>
          <a:xfrm>
            <a:off x="545925" y="1586692"/>
            <a:ext cx="8479542" cy="1495168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8"/>
          <p:cNvSpPr txBox="1"/>
          <p:nvPr/>
        </p:nvSpPr>
        <p:spPr>
          <a:xfrm>
            <a:off x="390723" y="1629021"/>
            <a:ext cx="8789945" cy="14686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¿Qué acciones se deben realizar para que mi producto/servicio se entregue a los diferentes tipos de clientes?</a:t>
            </a:r>
            <a:endParaRPr/>
          </a:p>
          <a:p>
            <a:pPr indent="-2165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75" name="Google Shape;675;p38"/>
          <p:cNvSpPr txBox="1"/>
          <p:nvPr>
            <p:ph idx="1" type="body"/>
          </p:nvPr>
        </p:nvSpPr>
        <p:spPr>
          <a:xfrm>
            <a:off x="638023" y="3578231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None/>
            </a:pPr>
            <a:r>
              <a:rPr b="1" lang="en-US" sz="2200">
                <a:solidFill>
                  <a:srgbClr val="024829"/>
                </a:solidFill>
              </a:rPr>
              <a:t>Objetivo:</a:t>
            </a:r>
            <a:endParaRPr/>
          </a:p>
        </p:txBody>
      </p:sp>
      <p:sp>
        <p:nvSpPr>
          <p:cNvPr id="676" name="Google Shape;676;p38"/>
          <p:cNvSpPr/>
          <p:nvPr/>
        </p:nvSpPr>
        <p:spPr>
          <a:xfrm>
            <a:off x="626886" y="694709"/>
            <a:ext cx="787407" cy="733004"/>
          </a:xfrm>
          <a:custGeom>
            <a:rect b="b" l="l" r="r" t="t"/>
            <a:pathLst>
              <a:path extrusionOk="0" h="1240216" w="1332264">
                <a:moveTo>
                  <a:pt x="0" y="0"/>
                </a:moveTo>
                <a:lnTo>
                  <a:pt x="1332263" y="0"/>
                </a:lnTo>
                <a:lnTo>
                  <a:pt x="1332263" y="1240216"/>
                </a:lnTo>
                <a:lnTo>
                  <a:pt x="0" y="1240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38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7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9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39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9"/>
          <p:cNvSpPr txBox="1"/>
          <p:nvPr>
            <p:ph type="title"/>
          </p:nvPr>
        </p:nvSpPr>
        <p:spPr>
          <a:xfrm>
            <a:off x="1731760" y="465510"/>
            <a:ext cx="106536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Actividades claves</a:t>
            </a:r>
            <a:endParaRPr sz="4500"/>
          </a:p>
        </p:txBody>
      </p:sp>
      <p:sp>
        <p:nvSpPr>
          <p:cNvPr id="685" name="Google Shape;685;p39"/>
          <p:cNvSpPr/>
          <p:nvPr/>
        </p:nvSpPr>
        <p:spPr>
          <a:xfrm>
            <a:off x="738161" y="1994428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39"/>
          <p:cNvSpPr txBox="1"/>
          <p:nvPr/>
        </p:nvSpPr>
        <p:spPr>
          <a:xfrm>
            <a:off x="1122631" y="1942218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Compra de insumos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687" name="Google Shape;687;p39"/>
          <p:cNvGrpSpPr/>
          <p:nvPr/>
        </p:nvGrpSpPr>
        <p:grpSpPr>
          <a:xfrm>
            <a:off x="654381" y="555237"/>
            <a:ext cx="916026" cy="916026"/>
            <a:chOff x="0" y="0"/>
            <a:chExt cx="812800" cy="812800"/>
          </a:xfrm>
        </p:grpSpPr>
        <p:sp>
          <p:nvSpPr>
            <p:cNvPr id="688" name="Google Shape;688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9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0" name="Google Shape;690;p39"/>
          <p:cNvSpPr/>
          <p:nvPr/>
        </p:nvSpPr>
        <p:spPr>
          <a:xfrm>
            <a:off x="626886" y="694709"/>
            <a:ext cx="786036" cy="731727"/>
          </a:xfrm>
          <a:custGeom>
            <a:rect b="b" l="l" r="r" t="t"/>
            <a:pathLst>
              <a:path extrusionOk="0" h="1240216" w="1332264">
                <a:moveTo>
                  <a:pt x="0" y="0"/>
                </a:moveTo>
                <a:lnTo>
                  <a:pt x="1332263" y="0"/>
                </a:lnTo>
                <a:lnTo>
                  <a:pt x="1332263" y="1240216"/>
                </a:lnTo>
                <a:lnTo>
                  <a:pt x="0" y="1240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39"/>
          <p:cNvSpPr/>
          <p:nvPr/>
        </p:nvSpPr>
        <p:spPr>
          <a:xfrm>
            <a:off x="683160" y="1968322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692" name="Google Shape;692;p39"/>
          <p:cNvSpPr/>
          <p:nvPr/>
        </p:nvSpPr>
        <p:spPr>
          <a:xfrm>
            <a:off x="738161" y="2551884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9"/>
          <p:cNvSpPr txBox="1"/>
          <p:nvPr/>
        </p:nvSpPr>
        <p:spPr>
          <a:xfrm>
            <a:off x="1122631" y="2499674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Produccion de producto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94" name="Google Shape;694;p39"/>
          <p:cNvSpPr/>
          <p:nvPr/>
        </p:nvSpPr>
        <p:spPr>
          <a:xfrm>
            <a:off x="683160" y="2525778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695" name="Google Shape;695;p39"/>
          <p:cNvSpPr/>
          <p:nvPr/>
        </p:nvSpPr>
        <p:spPr>
          <a:xfrm>
            <a:off x="729443" y="4313682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39"/>
          <p:cNvSpPr txBox="1"/>
          <p:nvPr/>
        </p:nvSpPr>
        <p:spPr>
          <a:xfrm>
            <a:off x="1113913" y="4261472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Atencion al cliente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97" name="Google Shape;697;p39"/>
          <p:cNvSpPr/>
          <p:nvPr/>
        </p:nvSpPr>
        <p:spPr>
          <a:xfrm>
            <a:off x="674442" y="4287576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5</a:t>
            </a:r>
            <a:endParaRPr/>
          </a:p>
        </p:txBody>
      </p:sp>
      <p:sp>
        <p:nvSpPr>
          <p:cNvPr id="698" name="Google Shape;698;p39"/>
          <p:cNvSpPr/>
          <p:nvPr/>
        </p:nvSpPr>
        <p:spPr>
          <a:xfrm>
            <a:off x="729443" y="4904232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9"/>
          <p:cNvSpPr txBox="1"/>
          <p:nvPr/>
        </p:nvSpPr>
        <p:spPr>
          <a:xfrm>
            <a:off x="1113913" y="4852022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Marketing y ventas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00" name="Google Shape;700;p39"/>
          <p:cNvSpPr/>
          <p:nvPr/>
        </p:nvSpPr>
        <p:spPr>
          <a:xfrm>
            <a:off x="674442" y="4878126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6</a:t>
            </a:r>
            <a:endParaRPr/>
          </a:p>
        </p:txBody>
      </p:sp>
      <p:sp>
        <p:nvSpPr>
          <p:cNvPr id="701" name="Google Shape;701;p39"/>
          <p:cNvSpPr/>
          <p:nvPr/>
        </p:nvSpPr>
        <p:spPr>
          <a:xfrm>
            <a:off x="738161" y="3124329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39"/>
          <p:cNvSpPr txBox="1"/>
          <p:nvPr/>
        </p:nvSpPr>
        <p:spPr>
          <a:xfrm>
            <a:off x="1122631" y="307211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Reserva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03" name="Google Shape;703;p39"/>
          <p:cNvSpPr/>
          <p:nvPr/>
        </p:nvSpPr>
        <p:spPr>
          <a:xfrm>
            <a:off x="683160" y="3098223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704" name="Google Shape;704;p39"/>
          <p:cNvSpPr/>
          <p:nvPr/>
        </p:nvSpPr>
        <p:spPr>
          <a:xfrm>
            <a:off x="738161" y="3711765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39"/>
          <p:cNvSpPr txBox="1"/>
          <p:nvPr/>
        </p:nvSpPr>
        <p:spPr>
          <a:xfrm>
            <a:off x="1122631" y="3659555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Administraci’on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06" name="Google Shape;706;p39"/>
          <p:cNvSpPr/>
          <p:nvPr/>
        </p:nvSpPr>
        <p:spPr>
          <a:xfrm>
            <a:off x="683160" y="3685659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sp>
        <p:nvSpPr>
          <p:cNvPr id="707" name="Google Shape;707;p39"/>
          <p:cNvSpPr/>
          <p:nvPr/>
        </p:nvSpPr>
        <p:spPr>
          <a:xfrm>
            <a:off x="4985452" y="1999066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39"/>
          <p:cNvSpPr txBox="1"/>
          <p:nvPr/>
        </p:nvSpPr>
        <p:spPr>
          <a:xfrm>
            <a:off x="5369922" y="1946856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Entrega de los productos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09" name="Google Shape;709;p39"/>
          <p:cNvSpPr/>
          <p:nvPr/>
        </p:nvSpPr>
        <p:spPr>
          <a:xfrm>
            <a:off x="4930451" y="1972960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710" name="Google Shape;710;p39"/>
          <p:cNvSpPr/>
          <p:nvPr/>
        </p:nvSpPr>
        <p:spPr>
          <a:xfrm>
            <a:off x="4985452" y="2574626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39"/>
          <p:cNvSpPr txBox="1"/>
          <p:nvPr/>
        </p:nvSpPr>
        <p:spPr>
          <a:xfrm>
            <a:off x="5369922" y="2522416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Limpieza o mantenimiento 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12" name="Google Shape;712;p39"/>
          <p:cNvSpPr/>
          <p:nvPr/>
        </p:nvSpPr>
        <p:spPr>
          <a:xfrm>
            <a:off x="4930451" y="2548520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sp>
        <p:nvSpPr>
          <p:cNvPr id="713" name="Google Shape;713;p39"/>
          <p:cNvSpPr/>
          <p:nvPr/>
        </p:nvSpPr>
        <p:spPr>
          <a:xfrm>
            <a:off x="5249491" y="3244684"/>
            <a:ext cx="4530139" cy="2751029"/>
          </a:xfrm>
          <a:custGeom>
            <a:rect b="b" l="l" r="r" t="t"/>
            <a:pathLst>
              <a:path extrusionOk="0" h="3049409" w="5021483">
                <a:moveTo>
                  <a:pt x="0" y="0"/>
                </a:moveTo>
                <a:lnTo>
                  <a:pt x="5021483" y="0"/>
                </a:lnTo>
                <a:lnTo>
                  <a:pt x="5021483" y="3049410"/>
                </a:lnTo>
                <a:lnTo>
                  <a:pt x="0" y="3049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39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7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0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Estructura de costos</a:t>
            </a:r>
            <a:endParaRPr sz="4500"/>
          </a:p>
        </p:txBody>
      </p:sp>
      <p:sp>
        <p:nvSpPr>
          <p:cNvPr id="720" name="Google Shape;720;p40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40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2" name="Google Shape;722;p40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723" name="Google Shape;723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4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40"/>
          <p:cNvSpPr txBox="1"/>
          <p:nvPr/>
        </p:nvSpPr>
        <p:spPr>
          <a:xfrm>
            <a:off x="740258" y="4137235"/>
            <a:ext cx="8115633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El/la postulante </a:t>
            </a: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describe la estructura de costos de su proyecto </a:t>
            </a:r>
            <a:r>
              <a:rPr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de negocio, </a:t>
            </a: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identificando costos fijos y costos variables </a:t>
            </a:r>
            <a:r>
              <a:rPr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de cada elemento y acción clave identificados previamente.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26" name="Google Shape;726;p40"/>
          <p:cNvSpPr/>
          <p:nvPr/>
        </p:nvSpPr>
        <p:spPr>
          <a:xfrm>
            <a:off x="545925" y="1586692"/>
            <a:ext cx="8479542" cy="1495168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40"/>
          <p:cNvSpPr txBox="1"/>
          <p:nvPr/>
        </p:nvSpPr>
        <p:spPr>
          <a:xfrm>
            <a:off x="390723" y="1758110"/>
            <a:ext cx="8136057" cy="96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¿Cuáles son los costos (fijos y variables) para el funcionamiento de los elementos y acciones clave definidos?</a:t>
            </a:r>
            <a:endParaRPr/>
          </a:p>
        </p:txBody>
      </p:sp>
      <p:sp>
        <p:nvSpPr>
          <p:cNvPr id="728" name="Google Shape;728;p40"/>
          <p:cNvSpPr txBox="1"/>
          <p:nvPr>
            <p:ph idx="1" type="body"/>
          </p:nvPr>
        </p:nvSpPr>
        <p:spPr>
          <a:xfrm>
            <a:off x="638023" y="3578231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None/>
            </a:pPr>
            <a:r>
              <a:rPr b="1" lang="en-US" sz="2200">
                <a:solidFill>
                  <a:srgbClr val="024829"/>
                </a:solidFill>
              </a:rPr>
              <a:t>Objetivo:</a:t>
            </a:r>
            <a:endParaRPr/>
          </a:p>
        </p:txBody>
      </p:sp>
      <p:sp>
        <p:nvSpPr>
          <p:cNvPr id="729" name="Google Shape;729;p40"/>
          <p:cNvSpPr/>
          <p:nvPr/>
        </p:nvSpPr>
        <p:spPr>
          <a:xfrm>
            <a:off x="763840" y="733125"/>
            <a:ext cx="697105" cy="583033"/>
          </a:xfrm>
          <a:custGeom>
            <a:rect b="b" l="l" r="r" t="t"/>
            <a:pathLst>
              <a:path extrusionOk="0" h="1178201" w="1408719">
                <a:moveTo>
                  <a:pt x="0" y="0"/>
                </a:moveTo>
                <a:lnTo>
                  <a:pt x="1408719" y="0"/>
                </a:lnTo>
                <a:lnTo>
                  <a:pt x="1408719" y="1178201"/>
                </a:lnTo>
                <a:lnTo>
                  <a:pt x="0" y="1178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40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8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1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Estructura de costos</a:t>
            </a:r>
            <a:endParaRPr sz="4500"/>
          </a:p>
        </p:txBody>
      </p:sp>
      <p:sp>
        <p:nvSpPr>
          <p:cNvPr id="736" name="Google Shape;736;p41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41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8" name="Google Shape;738;p41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739" name="Google Shape;739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1" name="Google Shape;741;p41"/>
          <p:cNvSpPr/>
          <p:nvPr/>
        </p:nvSpPr>
        <p:spPr>
          <a:xfrm>
            <a:off x="763840" y="733125"/>
            <a:ext cx="697105" cy="583033"/>
          </a:xfrm>
          <a:custGeom>
            <a:rect b="b" l="l" r="r" t="t"/>
            <a:pathLst>
              <a:path extrusionOk="0" h="1178201" w="1408719">
                <a:moveTo>
                  <a:pt x="0" y="0"/>
                </a:moveTo>
                <a:lnTo>
                  <a:pt x="1408719" y="0"/>
                </a:lnTo>
                <a:lnTo>
                  <a:pt x="1408719" y="1178201"/>
                </a:lnTo>
                <a:lnTo>
                  <a:pt x="0" y="1178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41"/>
          <p:cNvSpPr/>
          <p:nvPr/>
        </p:nvSpPr>
        <p:spPr>
          <a:xfrm>
            <a:off x="545925" y="1797394"/>
            <a:ext cx="8309965" cy="1720877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41"/>
          <p:cNvSpPr txBox="1"/>
          <p:nvPr/>
        </p:nvSpPr>
        <p:spPr>
          <a:xfrm>
            <a:off x="740259" y="2384237"/>
            <a:ext cx="7836182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Marcar las estructuras de costos para saber el precio que tendrá que pagar el cliente al momento de comprar el bien o servicio que ofrecerá la idea de negocio.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44" name="Google Shape;744;p41"/>
          <p:cNvSpPr txBox="1"/>
          <p:nvPr/>
        </p:nvSpPr>
        <p:spPr>
          <a:xfrm>
            <a:off x="638023" y="182523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Tarea:</a:t>
            </a:r>
            <a:endParaRPr/>
          </a:p>
        </p:txBody>
      </p:sp>
      <p:sp>
        <p:nvSpPr>
          <p:cNvPr id="745" name="Google Shape;745;p41"/>
          <p:cNvSpPr/>
          <p:nvPr/>
        </p:nvSpPr>
        <p:spPr>
          <a:xfrm>
            <a:off x="3568487" y="3346675"/>
            <a:ext cx="3776174" cy="2725710"/>
          </a:xfrm>
          <a:custGeom>
            <a:rect b="b" l="l" r="r" t="t"/>
            <a:pathLst>
              <a:path extrusionOk="0" h="3062427" w="4242658">
                <a:moveTo>
                  <a:pt x="0" y="0"/>
                </a:moveTo>
                <a:lnTo>
                  <a:pt x="4242657" y="0"/>
                </a:lnTo>
                <a:lnTo>
                  <a:pt x="4242657" y="3062427"/>
                </a:lnTo>
                <a:lnTo>
                  <a:pt x="0" y="3062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peech con relleno sólido" id="746" name="Google Shape;746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24108" y="3546110"/>
            <a:ext cx="3767761" cy="227407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41"/>
          <p:cNvSpPr txBox="1"/>
          <p:nvPr/>
        </p:nvSpPr>
        <p:spPr>
          <a:xfrm>
            <a:off x="690742" y="4157155"/>
            <a:ext cx="2622059" cy="468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Costos fijos</a:t>
            </a:r>
            <a:endParaRPr b="1" sz="25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None/>
            </a:pPr>
            <a:r>
              <a:t/>
            </a:r>
            <a:endParaRPr b="1" sz="25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descr="Speech con relleno sólido" id="748" name="Google Shape;748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940929" y="2900280"/>
            <a:ext cx="3475496" cy="227407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41"/>
          <p:cNvSpPr txBox="1"/>
          <p:nvPr/>
        </p:nvSpPr>
        <p:spPr>
          <a:xfrm>
            <a:off x="7568661" y="3511325"/>
            <a:ext cx="2622059" cy="468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Costos variables</a:t>
            </a:r>
            <a:endParaRPr b="1" sz="25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None/>
            </a:pPr>
            <a:r>
              <a:t/>
            </a:r>
            <a:endParaRPr b="1" sz="25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50" name="Google Shape;750;p41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8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/>
          <p:nvPr/>
        </p:nvSpPr>
        <p:spPr>
          <a:xfrm>
            <a:off x="764300" y="4712051"/>
            <a:ext cx="2523600" cy="1010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248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2" name="Google Shape;122;p15"/>
          <p:cNvSpPr/>
          <p:nvPr/>
        </p:nvSpPr>
        <p:spPr>
          <a:xfrm>
            <a:off x="764300" y="1712345"/>
            <a:ext cx="2523600" cy="581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248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3" name="Google Shape;123;p15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>
                <a:solidFill>
                  <a:srgbClr val="024829"/>
                </a:solidFill>
              </a:rPr>
              <a:t>Resumen estructura:</a:t>
            </a:r>
            <a:endParaRPr>
              <a:solidFill>
                <a:srgbClr val="02482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>
              <a:solidFill>
                <a:srgbClr val="024829"/>
              </a:solidFill>
            </a:endParaRPr>
          </a:p>
        </p:txBody>
      </p:sp>
      <p:cxnSp>
        <p:nvCxnSpPr>
          <p:cNvPr id="124" name="Google Shape;124;p15"/>
          <p:cNvCxnSpPr/>
          <p:nvPr/>
        </p:nvCxnSpPr>
        <p:spPr>
          <a:xfrm>
            <a:off x="3918675" y="1625350"/>
            <a:ext cx="0" cy="755100"/>
          </a:xfrm>
          <a:prstGeom prst="straightConnector1">
            <a:avLst/>
          </a:prstGeom>
          <a:noFill/>
          <a:ln cap="flat" cmpd="sng" w="9525">
            <a:solidFill>
              <a:srgbClr val="02482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5" name="Google Shape;125;p15"/>
          <p:cNvCxnSpPr/>
          <p:nvPr/>
        </p:nvCxnSpPr>
        <p:spPr>
          <a:xfrm rot="10800000">
            <a:off x="3287763" y="20349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2482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6" name="Google Shape;126;p15"/>
          <p:cNvSpPr txBox="1"/>
          <p:nvPr>
            <p:ph idx="4294967295" type="body"/>
          </p:nvPr>
        </p:nvSpPr>
        <p:spPr>
          <a:xfrm>
            <a:off x="963253" y="172643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Título</a:t>
            </a:r>
            <a:r>
              <a:rPr lang="en-US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27" name="Google Shape;127;p15"/>
          <p:cNvSpPr/>
          <p:nvPr/>
        </p:nvSpPr>
        <p:spPr>
          <a:xfrm>
            <a:off x="764300" y="3332498"/>
            <a:ext cx="2523600" cy="4308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248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28" name="Google Shape;128;p15"/>
          <p:cNvCxnSpPr/>
          <p:nvPr/>
        </p:nvCxnSpPr>
        <p:spPr>
          <a:xfrm>
            <a:off x="3918675" y="3358375"/>
            <a:ext cx="0" cy="328800"/>
          </a:xfrm>
          <a:prstGeom prst="straightConnector1">
            <a:avLst/>
          </a:prstGeom>
          <a:noFill/>
          <a:ln cap="flat" cmpd="sng" w="9525">
            <a:solidFill>
              <a:srgbClr val="02482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9" name="Google Shape;129;p15"/>
          <p:cNvCxnSpPr/>
          <p:nvPr/>
        </p:nvCxnSpPr>
        <p:spPr>
          <a:xfrm rot="10800000">
            <a:off x="3287763" y="357893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2482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" name="Google Shape;130;p15"/>
          <p:cNvSpPr txBox="1"/>
          <p:nvPr>
            <p:ph idx="4294967295" type="body"/>
          </p:nvPr>
        </p:nvSpPr>
        <p:spPr>
          <a:xfrm>
            <a:off x="963253" y="334658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</a:rPr>
              <a:t>Subtítulo</a:t>
            </a:r>
            <a:endParaRPr sz="100">
              <a:solidFill>
                <a:schemeClr val="dk1"/>
              </a:solidFill>
            </a:endParaRPr>
          </a:p>
        </p:txBody>
      </p:sp>
      <p:cxnSp>
        <p:nvCxnSpPr>
          <p:cNvPr id="131" name="Google Shape;131;p15"/>
          <p:cNvCxnSpPr/>
          <p:nvPr/>
        </p:nvCxnSpPr>
        <p:spPr>
          <a:xfrm>
            <a:off x="3918663" y="3779163"/>
            <a:ext cx="0" cy="475200"/>
          </a:xfrm>
          <a:prstGeom prst="straightConnector1">
            <a:avLst/>
          </a:prstGeom>
          <a:noFill/>
          <a:ln cap="flat" cmpd="sng" w="9525">
            <a:solidFill>
              <a:srgbClr val="02482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" name="Google Shape;132;p15"/>
          <p:cNvSpPr txBox="1"/>
          <p:nvPr>
            <p:ph idx="4294967295" type="body"/>
          </p:nvPr>
        </p:nvSpPr>
        <p:spPr>
          <a:xfrm>
            <a:off x="963253" y="4735743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Logo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133" name="Google Shape;133;p15"/>
          <p:cNvCxnSpPr/>
          <p:nvPr/>
        </p:nvCxnSpPr>
        <p:spPr>
          <a:xfrm>
            <a:off x="3918675" y="5224975"/>
            <a:ext cx="0" cy="489000"/>
          </a:xfrm>
          <a:prstGeom prst="straightConnector1">
            <a:avLst/>
          </a:prstGeom>
          <a:noFill/>
          <a:ln cap="flat" cmpd="sng" w="9525">
            <a:solidFill>
              <a:srgbClr val="02482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" name="Google Shape;134;p15"/>
          <p:cNvCxnSpPr/>
          <p:nvPr/>
        </p:nvCxnSpPr>
        <p:spPr>
          <a:xfrm rot="10800000">
            <a:off x="3287763" y="5463713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2482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" name="Google Shape;135;p15"/>
          <p:cNvSpPr txBox="1"/>
          <p:nvPr>
            <p:ph idx="4294967295" type="body"/>
          </p:nvPr>
        </p:nvSpPr>
        <p:spPr>
          <a:xfrm>
            <a:off x="963253" y="5285050"/>
            <a:ext cx="2623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Título presentación y página</a:t>
            </a:r>
            <a:endParaRPr sz="100">
              <a:solidFill>
                <a:schemeClr val="dk1"/>
              </a:solidFill>
            </a:endParaRPr>
          </a:p>
        </p:txBody>
      </p:sp>
      <p:sp>
        <p:nvSpPr>
          <p:cNvPr id="136" name="Google Shape;136;p15"/>
          <p:cNvSpPr txBox="1"/>
          <p:nvPr/>
        </p:nvSpPr>
        <p:spPr>
          <a:xfrm>
            <a:off x="638025" y="81103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None/>
            </a:pPr>
            <a:r>
              <a:rPr lang="en-US" sz="2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Cada slide sigue la siguiente estructura:</a:t>
            </a:r>
            <a:endParaRPr>
              <a:solidFill>
                <a:srgbClr val="024829"/>
              </a:solidFill>
            </a:endParaRPr>
          </a:p>
        </p:txBody>
      </p:sp>
      <p:pic>
        <p:nvPicPr>
          <p:cNvPr id="137" name="Google Shape;137;p15" title="Captura de pantalla 2025-03-11 a la(s) 22.17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7775" y="1489326"/>
            <a:ext cx="7498977" cy="423282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"/>
          <p:cNvSpPr/>
          <p:nvPr/>
        </p:nvSpPr>
        <p:spPr>
          <a:xfrm>
            <a:off x="764300" y="3811048"/>
            <a:ext cx="2523600" cy="4308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248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39" name="Google Shape;139;p15"/>
          <p:cNvCxnSpPr/>
          <p:nvPr/>
        </p:nvCxnSpPr>
        <p:spPr>
          <a:xfrm rot="10800000">
            <a:off x="3287763" y="40574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2482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0" name="Google Shape;140;p15"/>
          <p:cNvSpPr txBox="1"/>
          <p:nvPr>
            <p:ph idx="4294967295" type="body"/>
          </p:nvPr>
        </p:nvSpPr>
        <p:spPr>
          <a:xfrm>
            <a:off x="963253" y="382513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</a:rPr>
              <a:t>Texto</a:t>
            </a:r>
            <a:endParaRPr sz="100">
              <a:solidFill>
                <a:schemeClr val="dk1"/>
              </a:solidFill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764300" y="2533823"/>
            <a:ext cx="2523600" cy="4308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2482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42" name="Google Shape;142;p15"/>
          <p:cNvCxnSpPr/>
          <p:nvPr/>
        </p:nvCxnSpPr>
        <p:spPr>
          <a:xfrm>
            <a:off x="3918675" y="2559700"/>
            <a:ext cx="0" cy="328800"/>
          </a:xfrm>
          <a:prstGeom prst="straightConnector1">
            <a:avLst/>
          </a:prstGeom>
          <a:noFill/>
          <a:ln cap="flat" cmpd="sng" w="9525">
            <a:solidFill>
              <a:srgbClr val="02482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15"/>
          <p:cNvCxnSpPr/>
          <p:nvPr/>
        </p:nvCxnSpPr>
        <p:spPr>
          <a:xfrm rot="10800000">
            <a:off x="3287763" y="2780263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2482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" name="Google Shape;144;p15"/>
          <p:cNvSpPr txBox="1"/>
          <p:nvPr>
            <p:ph idx="4294967295" type="body"/>
          </p:nvPr>
        </p:nvSpPr>
        <p:spPr>
          <a:xfrm>
            <a:off x="963253" y="2547913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</a:rPr>
              <a:t>Preguntas</a:t>
            </a:r>
            <a:endParaRPr sz="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2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Alianzas clave</a:t>
            </a:r>
            <a:endParaRPr sz="4500"/>
          </a:p>
        </p:txBody>
      </p:sp>
      <p:sp>
        <p:nvSpPr>
          <p:cNvPr id="756" name="Google Shape;756;p42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42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42"/>
          <p:cNvSpPr txBox="1"/>
          <p:nvPr/>
        </p:nvSpPr>
        <p:spPr>
          <a:xfrm>
            <a:off x="740258" y="4137235"/>
            <a:ext cx="7786522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El/la </a:t>
            </a: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postulante describe a lo menos 2 alianzas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clave</a:t>
            </a:r>
            <a:r>
              <a:rPr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 que pueden mejorar la satisfacción de sus actuales y/o potenciales clientes.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759" name="Google Shape;759;p42"/>
          <p:cNvGrpSpPr/>
          <p:nvPr/>
        </p:nvGrpSpPr>
        <p:grpSpPr>
          <a:xfrm>
            <a:off x="654381" y="555237"/>
            <a:ext cx="916026" cy="916026"/>
            <a:chOff x="0" y="0"/>
            <a:chExt cx="812800" cy="812800"/>
          </a:xfrm>
        </p:grpSpPr>
        <p:sp>
          <p:nvSpPr>
            <p:cNvPr id="760" name="Google Shape;760;p4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2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2" name="Google Shape;762;p42"/>
          <p:cNvSpPr/>
          <p:nvPr/>
        </p:nvSpPr>
        <p:spPr>
          <a:xfrm>
            <a:off x="545925" y="1586692"/>
            <a:ext cx="8479542" cy="1495168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42"/>
          <p:cNvSpPr txBox="1"/>
          <p:nvPr/>
        </p:nvSpPr>
        <p:spPr>
          <a:xfrm>
            <a:off x="390723" y="1758110"/>
            <a:ext cx="8136057" cy="14686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¿Cuáles son las alianzas realizadas o a realizar para mejorar la satisfacción de mis clientes?</a:t>
            </a:r>
            <a:endParaRPr/>
          </a:p>
          <a:p>
            <a:pPr indent="-2165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64" name="Google Shape;764;p42"/>
          <p:cNvSpPr txBox="1"/>
          <p:nvPr>
            <p:ph idx="1" type="body"/>
          </p:nvPr>
        </p:nvSpPr>
        <p:spPr>
          <a:xfrm>
            <a:off x="638023" y="3578231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None/>
            </a:pPr>
            <a:r>
              <a:rPr b="1" lang="en-US" sz="2200">
                <a:solidFill>
                  <a:srgbClr val="024829"/>
                </a:solidFill>
              </a:rPr>
              <a:t>Objetivo:</a:t>
            </a:r>
            <a:endParaRPr/>
          </a:p>
        </p:txBody>
      </p:sp>
      <p:sp>
        <p:nvSpPr>
          <p:cNvPr id="765" name="Google Shape;765;p42"/>
          <p:cNvSpPr/>
          <p:nvPr/>
        </p:nvSpPr>
        <p:spPr>
          <a:xfrm>
            <a:off x="749675" y="769931"/>
            <a:ext cx="744270" cy="744270"/>
          </a:xfrm>
          <a:custGeom>
            <a:rect b="b" l="l" r="r" t="t"/>
            <a:pathLst>
              <a:path extrusionOk="0" h="1275950" w="1275950">
                <a:moveTo>
                  <a:pt x="0" y="0"/>
                </a:moveTo>
                <a:lnTo>
                  <a:pt x="1275951" y="0"/>
                </a:lnTo>
                <a:lnTo>
                  <a:pt x="1275951" y="1275950"/>
                </a:lnTo>
                <a:lnTo>
                  <a:pt x="0" y="1275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42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9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3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Alianzas clave</a:t>
            </a:r>
            <a:endParaRPr sz="4500"/>
          </a:p>
        </p:txBody>
      </p:sp>
      <p:sp>
        <p:nvSpPr>
          <p:cNvPr id="772" name="Google Shape;772;p43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43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4" name="Google Shape;774;p43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775" name="Google Shape;775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7" name="Google Shape;777;p43"/>
          <p:cNvSpPr/>
          <p:nvPr/>
        </p:nvSpPr>
        <p:spPr>
          <a:xfrm>
            <a:off x="749675" y="769931"/>
            <a:ext cx="744270" cy="744270"/>
          </a:xfrm>
          <a:custGeom>
            <a:rect b="b" l="l" r="r" t="t"/>
            <a:pathLst>
              <a:path extrusionOk="0" h="1275950" w="1275950">
                <a:moveTo>
                  <a:pt x="0" y="0"/>
                </a:moveTo>
                <a:lnTo>
                  <a:pt x="1275951" y="0"/>
                </a:lnTo>
                <a:lnTo>
                  <a:pt x="1275951" y="1275950"/>
                </a:lnTo>
                <a:lnTo>
                  <a:pt x="0" y="1275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3"/>
          <p:cNvSpPr txBox="1"/>
          <p:nvPr/>
        </p:nvSpPr>
        <p:spPr>
          <a:xfrm>
            <a:off x="638023" y="1657534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Socios clave:</a:t>
            </a:r>
            <a:endParaRPr/>
          </a:p>
        </p:txBody>
      </p:sp>
      <p:sp>
        <p:nvSpPr>
          <p:cNvPr id="779" name="Google Shape;779;p43"/>
          <p:cNvSpPr/>
          <p:nvPr/>
        </p:nvSpPr>
        <p:spPr>
          <a:xfrm>
            <a:off x="738161" y="2268748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43"/>
          <p:cNvSpPr txBox="1"/>
          <p:nvPr/>
        </p:nvSpPr>
        <p:spPr>
          <a:xfrm>
            <a:off x="1122631" y="2216538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Proveedores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81" name="Google Shape;781;p43"/>
          <p:cNvSpPr/>
          <p:nvPr/>
        </p:nvSpPr>
        <p:spPr>
          <a:xfrm>
            <a:off x="683160" y="2242642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782" name="Google Shape;782;p43"/>
          <p:cNvSpPr/>
          <p:nvPr/>
        </p:nvSpPr>
        <p:spPr>
          <a:xfrm>
            <a:off x="738161" y="2811214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43"/>
          <p:cNvSpPr txBox="1"/>
          <p:nvPr/>
        </p:nvSpPr>
        <p:spPr>
          <a:xfrm>
            <a:off x="1122631" y="2759004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Intermediarios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84" name="Google Shape;784;p43"/>
          <p:cNvSpPr/>
          <p:nvPr/>
        </p:nvSpPr>
        <p:spPr>
          <a:xfrm>
            <a:off x="683160" y="2785108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785" name="Google Shape;785;p43"/>
          <p:cNvSpPr/>
          <p:nvPr/>
        </p:nvSpPr>
        <p:spPr>
          <a:xfrm>
            <a:off x="738161" y="3399911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43"/>
          <p:cNvSpPr txBox="1"/>
          <p:nvPr/>
        </p:nvSpPr>
        <p:spPr>
          <a:xfrm>
            <a:off x="1122631" y="3347701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Alianzas estratégicas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87" name="Google Shape;787;p43"/>
          <p:cNvSpPr/>
          <p:nvPr/>
        </p:nvSpPr>
        <p:spPr>
          <a:xfrm>
            <a:off x="683160" y="3373805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788" name="Google Shape;788;p43"/>
          <p:cNvSpPr/>
          <p:nvPr/>
        </p:nvSpPr>
        <p:spPr>
          <a:xfrm>
            <a:off x="738161" y="4022545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43"/>
          <p:cNvSpPr txBox="1"/>
          <p:nvPr/>
        </p:nvSpPr>
        <p:spPr>
          <a:xfrm>
            <a:off x="1122631" y="3970335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Servicios públicos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90" name="Google Shape;790;p43"/>
          <p:cNvSpPr/>
          <p:nvPr/>
        </p:nvSpPr>
        <p:spPr>
          <a:xfrm>
            <a:off x="683160" y="3996439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sp>
        <p:nvSpPr>
          <p:cNvPr id="791" name="Google Shape;791;p43"/>
          <p:cNvSpPr/>
          <p:nvPr/>
        </p:nvSpPr>
        <p:spPr>
          <a:xfrm>
            <a:off x="738161" y="4635153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43"/>
          <p:cNvSpPr txBox="1"/>
          <p:nvPr/>
        </p:nvSpPr>
        <p:spPr>
          <a:xfrm>
            <a:off x="1122631" y="4582943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Instituciones privadas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93" name="Google Shape;793;p43"/>
          <p:cNvSpPr/>
          <p:nvPr/>
        </p:nvSpPr>
        <p:spPr>
          <a:xfrm>
            <a:off x="683160" y="4609047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794" name="Google Shape;794;p43"/>
          <p:cNvSpPr/>
          <p:nvPr/>
        </p:nvSpPr>
        <p:spPr>
          <a:xfrm>
            <a:off x="5853553" y="1657534"/>
            <a:ext cx="4685590" cy="4114800"/>
          </a:xfrm>
          <a:custGeom>
            <a:rect b="b" l="l" r="r" t="t"/>
            <a:pathLst>
              <a:path extrusionOk="0" h="4114800" w="4685590">
                <a:moveTo>
                  <a:pt x="0" y="0"/>
                </a:moveTo>
                <a:lnTo>
                  <a:pt x="4685590" y="0"/>
                </a:lnTo>
                <a:lnTo>
                  <a:pt x="46855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43"/>
          <p:cNvSpPr/>
          <p:nvPr/>
        </p:nvSpPr>
        <p:spPr>
          <a:xfrm>
            <a:off x="1328870" y="548658"/>
            <a:ext cx="429300" cy="4293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9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4"/>
          <p:cNvSpPr txBox="1"/>
          <p:nvPr>
            <p:ph type="title"/>
          </p:nvPr>
        </p:nvSpPr>
        <p:spPr>
          <a:xfrm>
            <a:off x="603381" y="2849141"/>
            <a:ext cx="4415186" cy="4008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4800"/>
              <a:buFont typeface="PT Sans"/>
              <a:buNone/>
            </a:pPr>
            <a:r>
              <a:rPr lang="en-US" sz="4800"/>
              <a:t>Sustentabilidad</a:t>
            </a:r>
            <a:endParaRPr/>
          </a:p>
        </p:txBody>
      </p:sp>
      <p:sp>
        <p:nvSpPr>
          <p:cNvPr id="802" name="Google Shape;802;p44"/>
          <p:cNvSpPr txBox="1"/>
          <p:nvPr>
            <p:ph idx="1" type="body"/>
          </p:nvPr>
        </p:nvSpPr>
        <p:spPr>
          <a:xfrm>
            <a:off x="603380" y="2635251"/>
            <a:ext cx="4415186" cy="13846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Importante preguntarse…</a:t>
            </a:r>
            <a:endParaRPr/>
          </a:p>
        </p:txBody>
      </p:sp>
      <p:sp>
        <p:nvSpPr>
          <p:cNvPr id="803" name="Google Shape;803;p44"/>
          <p:cNvSpPr txBox="1"/>
          <p:nvPr/>
        </p:nvSpPr>
        <p:spPr>
          <a:xfrm>
            <a:off x="5890101" y="2064335"/>
            <a:ext cx="5429422" cy="3686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1" marL="45328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¿Qué </a:t>
            </a:r>
            <a:r>
              <a:rPr b="1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acciones puedo implementar </a:t>
            </a:r>
            <a:r>
              <a:rPr b="0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en mi negocio, </a:t>
            </a:r>
            <a:r>
              <a:rPr b="1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desde el punto de vista de la eficiencia energética renovables y economía circular</a:t>
            </a:r>
            <a:r>
              <a:rPr b="0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? De manera de hacer </a:t>
            </a:r>
            <a:r>
              <a:rPr b="1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mi producto o servicio más sustentable.</a:t>
            </a:r>
            <a:endParaRPr/>
          </a:p>
          <a:p>
            <a:pPr indent="0" lvl="1" marL="45328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1" marL="45328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¿Tenía ya incorporada alguna de estas acciones en el producto o servicio?</a:t>
            </a:r>
            <a:endParaRPr/>
          </a:p>
        </p:txBody>
      </p:sp>
      <p:grpSp>
        <p:nvGrpSpPr>
          <p:cNvPr id="804" name="Google Shape;804;p44"/>
          <p:cNvGrpSpPr/>
          <p:nvPr/>
        </p:nvGrpSpPr>
        <p:grpSpPr>
          <a:xfrm>
            <a:off x="715678" y="1493419"/>
            <a:ext cx="1141832" cy="1141832"/>
            <a:chOff x="459005" y="140069"/>
            <a:chExt cx="1819910" cy="1819910"/>
          </a:xfrm>
        </p:grpSpPr>
        <p:grpSp>
          <p:nvGrpSpPr>
            <p:cNvPr id="805" name="Google Shape;805;p44"/>
            <p:cNvGrpSpPr/>
            <p:nvPr/>
          </p:nvGrpSpPr>
          <p:grpSpPr>
            <a:xfrm>
              <a:off x="459005" y="140069"/>
              <a:ext cx="1819910" cy="1819910"/>
              <a:chOff x="0" y="0"/>
              <a:chExt cx="812800" cy="812800"/>
            </a:xfrm>
          </p:grpSpPr>
          <p:sp>
            <p:nvSpPr>
              <p:cNvPr id="806" name="Google Shape;806;p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4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8" name="Google Shape;808;p44"/>
            <p:cNvSpPr/>
            <p:nvPr/>
          </p:nvSpPr>
          <p:spPr>
            <a:xfrm>
              <a:off x="983486" y="449426"/>
              <a:ext cx="770950" cy="1201197"/>
            </a:xfrm>
            <a:custGeom>
              <a:rect b="b" l="l" r="r" t="t"/>
              <a:pathLst>
                <a:path extrusionOk="0" h="1201197" w="770950">
                  <a:moveTo>
                    <a:pt x="0" y="0"/>
                  </a:moveTo>
                  <a:lnTo>
                    <a:pt x="770949" y="0"/>
                  </a:lnTo>
                  <a:lnTo>
                    <a:pt x="770949" y="1201197"/>
                  </a:lnTo>
                  <a:lnTo>
                    <a:pt x="0" y="12011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5"/>
          <p:cNvSpPr txBox="1"/>
          <p:nvPr>
            <p:ph type="title"/>
          </p:nvPr>
        </p:nvSpPr>
        <p:spPr>
          <a:xfrm>
            <a:off x="738161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 sz="4500"/>
              <a:t>Sustentabilidad</a:t>
            </a:r>
            <a:endParaRPr sz="4500"/>
          </a:p>
        </p:txBody>
      </p:sp>
      <p:sp>
        <p:nvSpPr>
          <p:cNvPr id="814" name="Google Shape;814;p45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45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45"/>
          <p:cNvSpPr txBox="1"/>
          <p:nvPr/>
        </p:nvSpPr>
        <p:spPr>
          <a:xfrm>
            <a:off x="702236" y="1424928"/>
            <a:ext cx="75582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Ideas para disminuir el impacto:</a:t>
            </a:r>
            <a:endParaRPr/>
          </a:p>
        </p:txBody>
      </p:sp>
      <p:sp>
        <p:nvSpPr>
          <p:cNvPr id="817" name="Google Shape;817;p45"/>
          <p:cNvSpPr/>
          <p:nvPr/>
        </p:nvSpPr>
        <p:spPr>
          <a:xfrm>
            <a:off x="738161" y="2036142"/>
            <a:ext cx="4239147" cy="1160252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45"/>
          <p:cNvSpPr txBox="1"/>
          <p:nvPr/>
        </p:nvSpPr>
        <p:spPr>
          <a:xfrm>
            <a:off x="1224488" y="2128024"/>
            <a:ext cx="3411680" cy="815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Disminuir costos energéticos como recambio de luminarias.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19" name="Google Shape;819;p45"/>
          <p:cNvSpPr/>
          <p:nvPr/>
        </p:nvSpPr>
        <p:spPr>
          <a:xfrm>
            <a:off x="683160" y="2010036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820" name="Google Shape;820;p45"/>
          <p:cNvSpPr/>
          <p:nvPr/>
        </p:nvSpPr>
        <p:spPr>
          <a:xfrm>
            <a:off x="738161" y="3335553"/>
            <a:ext cx="4239147" cy="1160252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45"/>
          <p:cNvSpPr/>
          <p:nvPr/>
        </p:nvSpPr>
        <p:spPr>
          <a:xfrm>
            <a:off x="683160" y="3309447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822" name="Google Shape;822;p45"/>
          <p:cNvSpPr/>
          <p:nvPr/>
        </p:nvSpPr>
        <p:spPr>
          <a:xfrm>
            <a:off x="738161" y="4651005"/>
            <a:ext cx="4239147" cy="1160252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45"/>
          <p:cNvSpPr/>
          <p:nvPr/>
        </p:nvSpPr>
        <p:spPr>
          <a:xfrm>
            <a:off x="683160" y="4624899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824" name="Google Shape;824;p45"/>
          <p:cNvSpPr txBox="1"/>
          <p:nvPr/>
        </p:nvSpPr>
        <p:spPr>
          <a:xfrm>
            <a:off x="1224488" y="3508016"/>
            <a:ext cx="3411680" cy="815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Compra de maquinaria y equipamientos eficientes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25" name="Google Shape;825;p45"/>
          <p:cNvSpPr txBox="1"/>
          <p:nvPr/>
        </p:nvSpPr>
        <p:spPr>
          <a:xfrm>
            <a:off x="1224488" y="4823469"/>
            <a:ext cx="3411680" cy="815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Reducción de uso del recurso hídrico.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26" name="Google Shape;826;p45"/>
          <p:cNvSpPr/>
          <p:nvPr/>
        </p:nvSpPr>
        <p:spPr>
          <a:xfrm>
            <a:off x="5262034" y="2036141"/>
            <a:ext cx="4239147" cy="2459663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45"/>
          <p:cNvSpPr txBox="1"/>
          <p:nvPr/>
        </p:nvSpPr>
        <p:spPr>
          <a:xfrm>
            <a:off x="5748361" y="2128024"/>
            <a:ext cx="3540017" cy="2195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Modelo de gestión de resiudos ya sea implementación de compostaje, reducción, reutilización, reciclaje y /o valoración de residuos sólidos o líquidos.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28" name="Google Shape;828;p45"/>
          <p:cNvSpPr/>
          <p:nvPr/>
        </p:nvSpPr>
        <p:spPr>
          <a:xfrm>
            <a:off x="5207033" y="2010036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sp>
        <p:nvSpPr>
          <p:cNvPr id="829" name="Google Shape;829;p45"/>
          <p:cNvSpPr/>
          <p:nvPr/>
        </p:nvSpPr>
        <p:spPr>
          <a:xfrm>
            <a:off x="5262034" y="4651005"/>
            <a:ext cx="4239147" cy="1160252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45"/>
          <p:cNvSpPr/>
          <p:nvPr/>
        </p:nvSpPr>
        <p:spPr>
          <a:xfrm>
            <a:off x="5207033" y="4624899"/>
            <a:ext cx="436034" cy="436034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5</a:t>
            </a:r>
            <a:endParaRPr/>
          </a:p>
        </p:txBody>
      </p:sp>
      <p:sp>
        <p:nvSpPr>
          <p:cNvPr id="831" name="Google Shape;831;p45"/>
          <p:cNvSpPr txBox="1"/>
          <p:nvPr/>
        </p:nvSpPr>
        <p:spPr>
          <a:xfrm>
            <a:off x="5748361" y="4823469"/>
            <a:ext cx="2952689" cy="815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Optimización de embalajes.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32" name="Google Shape;832;p45"/>
          <p:cNvSpPr/>
          <p:nvPr/>
        </p:nvSpPr>
        <p:spPr>
          <a:xfrm>
            <a:off x="9187377" y="1704430"/>
            <a:ext cx="2635836" cy="4106827"/>
          </a:xfrm>
          <a:custGeom>
            <a:rect b="b" l="l" r="r" t="t"/>
            <a:pathLst>
              <a:path extrusionOk="0" h="1201197" w="770950">
                <a:moveTo>
                  <a:pt x="0" y="0"/>
                </a:moveTo>
                <a:lnTo>
                  <a:pt x="770949" y="0"/>
                </a:lnTo>
                <a:lnTo>
                  <a:pt x="770949" y="1201197"/>
                </a:lnTo>
                <a:lnTo>
                  <a:pt x="0" y="1201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6"/>
          <p:cNvSpPr/>
          <p:nvPr/>
        </p:nvSpPr>
        <p:spPr>
          <a:xfrm>
            <a:off x="251819" y="2967111"/>
            <a:ext cx="2371113" cy="306333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46"/>
          <p:cNvSpPr/>
          <p:nvPr/>
        </p:nvSpPr>
        <p:spPr>
          <a:xfrm>
            <a:off x="2766420" y="2967111"/>
            <a:ext cx="2371113" cy="306333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46"/>
          <p:cNvSpPr/>
          <p:nvPr/>
        </p:nvSpPr>
        <p:spPr>
          <a:xfrm>
            <a:off x="5281023" y="2967111"/>
            <a:ext cx="2371113" cy="306333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46"/>
          <p:cNvSpPr/>
          <p:nvPr/>
        </p:nvSpPr>
        <p:spPr>
          <a:xfrm>
            <a:off x="7826667" y="2985079"/>
            <a:ext cx="2217446" cy="672521"/>
          </a:xfrm>
          <a:prstGeom prst="roundRect">
            <a:avLst>
              <a:gd fmla="val 16667" name="adj"/>
            </a:avLst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46"/>
          <p:cNvSpPr/>
          <p:nvPr/>
        </p:nvSpPr>
        <p:spPr>
          <a:xfrm>
            <a:off x="7826666" y="3758645"/>
            <a:ext cx="3755901" cy="2271802"/>
          </a:xfrm>
          <a:prstGeom prst="roundRect">
            <a:avLst>
              <a:gd fmla="val 4718" name="adj"/>
            </a:avLst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46"/>
          <p:cNvSpPr/>
          <p:nvPr/>
        </p:nvSpPr>
        <p:spPr>
          <a:xfrm>
            <a:off x="777240" y="2118329"/>
            <a:ext cx="8732520" cy="716311"/>
          </a:xfrm>
          <a:custGeom>
            <a:rect b="b" l="l" r="r" t="t"/>
            <a:pathLst>
              <a:path extrusionOk="0" h="716311" w="7757160">
                <a:moveTo>
                  <a:pt x="0" y="716311"/>
                </a:moveTo>
                <a:cubicBezTo>
                  <a:pt x="438150" y="401351"/>
                  <a:pt x="876300" y="86391"/>
                  <a:pt x="1280160" y="76231"/>
                </a:cubicBezTo>
                <a:cubicBezTo>
                  <a:pt x="1684020" y="66071"/>
                  <a:pt x="2042160" y="657891"/>
                  <a:pt x="2423160" y="655351"/>
                </a:cubicBezTo>
                <a:cubicBezTo>
                  <a:pt x="2804160" y="652811"/>
                  <a:pt x="3167380" y="58451"/>
                  <a:pt x="3566160" y="60991"/>
                </a:cubicBezTo>
                <a:cubicBezTo>
                  <a:pt x="3964940" y="63531"/>
                  <a:pt x="4465320" y="680751"/>
                  <a:pt x="4815840" y="670591"/>
                </a:cubicBezTo>
                <a:cubicBezTo>
                  <a:pt x="5166360" y="660431"/>
                  <a:pt x="5349240" y="5111"/>
                  <a:pt x="5669280" y="31"/>
                </a:cubicBezTo>
                <a:cubicBezTo>
                  <a:pt x="5989320" y="-5049"/>
                  <a:pt x="6388100" y="612171"/>
                  <a:pt x="6736080" y="640111"/>
                </a:cubicBezTo>
                <a:cubicBezTo>
                  <a:pt x="7084060" y="668051"/>
                  <a:pt x="7420610" y="417861"/>
                  <a:pt x="7757160" y="167671"/>
                </a:cubicBezTo>
              </a:path>
            </a:pathLst>
          </a:custGeom>
          <a:noFill/>
          <a:ln cap="flat" cmpd="sng" w="28575">
            <a:solidFill>
              <a:srgbClr val="FFBE5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46"/>
          <p:cNvSpPr txBox="1"/>
          <p:nvPr>
            <p:ph type="title"/>
          </p:nvPr>
        </p:nvSpPr>
        <p:spPr>
          <a:xfrm>
            <a:off x="738161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/>
              <a:t>Pitch</a:t>
            </a:r>
            <a:endParaRPr/>
          </a:p>
        </p:txBody>
      </p:sp>
      <p:sp>
        <p:nvSpPr>
          <p:cNvPr id="844" name="Google Shape;844;p46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46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46"/>
          <p:cNvSpPr txBox="1"/>
          <p:nvPr/>
        </p:nvSpPr>
        <p:spPr>
          <a:xfrm>
            <a:off x="741410" y="1408886"/>
            <a:ext cx="75582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Método para realizar un video para pitch:</a:t>
            </a:r>
            <a:endParaRPr/>
          </a:p>
        </p:txBody>
      </p:sp>
      <p:sp>
        <p:nvSpPr>
          <p:cNvPr id="847" name="Google Shape;847;p46"/>
          <p:cNvSpPr/>
          <p:nvPr/>
        </p:nvSpPr>
        <p:spPr>
          <a:xfrm>
            <a:off x="683160" y="2720430"/>
            <a:ext cx="212998" cy="212998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848" name="Google Shape;848;p46"/>
          <p:cNvSpPr/>
          <p:nvPr/>
        </p:nvSpPr>
        <p:spPr>
          <a:xfrm>
            <a:off x="3519000" y="2671036"/>
            <a:ext cx="212998" cy="212998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849" name="Google Shape;849;p46"/>
          <p:cNvSpPr txBox="1"/>
          <p:nvPr/>
        </p:nvSpPr>
        <p:spPr>
          <a:xfrm>
            <a:off x="341141" y="2985079"/>
            <a:ext cx="2052167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Presentación del/la empresario/a</a:t>
            </a:r>
            <a:endParaRPr/>
          </a:p>
        </p:txBody>
      </p:sp>
      <p:sp>
        <p:nvSpPr>
          <p:cNvPr id="850" name="Google Shape;850;p46"/>
          <p:cNvSpPr txBox="1"/>
          <p:nvPr/>
        </p:nvSpPr>
        <p:spPr>
          <a:xfrm>
            <a:off x="2756373" y="2985079"/>
            <a:ext cx="2371114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Descripción de problemática a resolver y potenciales clientes</a:t>
            </a:r>
            <a:endParaRPr/>
          </a:p>
        </p:txBody>
      </p:sp>
      <p:sp>
        <p:nvSpPr>
          <p:cNvPr id="851" name="Google Shape;851;p46"/>
          <p:cNvSpPr/>
          <p:nvPr/>
        </p:nvSpPr>
        <p:spPr>
          <a:xfrm>
            <a:off x="6124375" y="2671036"/>
            <a:ext cx="212998" cy="212998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852" name="Google Shape;852;p46"/>
          <p:cNvSpPr txBox="1"/>
          <p:nvPr/>
        </p:nvSpPr>
        <p:spPr>
          <a:xfrm>
            <a:off x="5438343" y="2985079"/>
            <a:ext cx="2213793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Descripción de la solución, oferta de valor y elementos que diferencian</a:t>
            </a:r>
            <a:endParaRPr/>
          </a:p>
        </p:txBody>
      </p:sp>
      <p:sp>
        <p:nvSpPr>
          <p:cNvPr id="853" name="Google Shape;853;p46"/>
          <p:cNvSpPr/>
          <p:nvPr/>
        </p:nvSpPr>
        <p:spPr>
          <a:xfrm>
            <a:off x="8575051" y="2671036"/>
            <a:ext cx="212998" cy="212998"/>
          </a:xfrm>
          <a:prstGeom prst="ellipse">
            <a:avLst/>
          </a:prstGeom>
          <a:solidFill>
            <a:srgbClr val="024829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854" name="Google Shape;854;p46"/>
          <p:cNvSpPr txBox="1"/>
          <p:nvPr/>
        </p:nvSpPr>
        <p:spPr>
          <a:xfrm>
            <a:off x="7883819" y="3013655"/>
            <a:ext cx="2056772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Evaluación Global del Video Pitch</a:t>
            </a:r>
            <a:endParaRPr/>
          </a:p>
        </p:txBody>
      </p:sp>
      <p:sp>
        <p:nvSpPr>
          <p:cNvPr id="855" name="Google Shape;855;p46"/>
          <p:cNvSpPr txBox="1"/>
          <p:nvPr/>
        </p:nvSpPr>
        <p:spPr>
          <a:xfrm>
            <a:off x="460047" y="4236369"/>
            <a:ext cx="2052167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El/la empresario/a se presenta, mencionando tanto su nombre, como la empresa o emprendimiento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que representa y su respectivo cargo en ella.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56" name="Google Shape;856;p46"/>
          <p:cNvSpPr txBox="1"/>
          <p:nvPr/>
        </p:nvSpPr>
        <p:spPr>
          <a:xfrm>
            <a:off x="2865271" y="4236369"/>
            <a:ext cx="2224733" cy="16158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El/la empresario/a describe el problema que resuelve con su proyecto y a qué clientes está dirigido. Se apoya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además en estadísticas.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57" name="Google Shape;857;p46"/>
          <p:cNvSpPr txBox="1"/>
          <p:nvPr/>
        </p:nvSpPr>
        <p:spPr>
          <a:xfrm>
            <a:off x="5516761" y="4236369"/>
            <a:ext cx="2224733" cy="2077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El/la empresario/a describe la solución propuesta a la problemática de negocio, mencionando elementos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diferenciadores de su oferta de valor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24829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58" name="Google Shape;858;p46"/>
          <p:cNvSpPr txBox="1"/>
          <p:nvPr/>
        </p:nvSpPr>
        <p:spPr>
          <a:xfrm>
            <a:off x="7939080" y="3805808"/>
            <a:ext cx="3509811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La claridad en el relato, la efectividad en el uso del tiempo asignado, la coherencia con el formulario (Canvas), la convicción del/la empresario/a, así como elementos innovadores de la presentación, como mostrar su/s producto/s o servicio/s, que se apoyen de material didáctico, que busquen formas diferentes de presentarse haciendo más atractivo el enganche, etc.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47"/>
          <p:cNvSpPr txBox="1"/>
          <p:nvPr>
            <p:ph type="title"/>
          </p:nvPr>
        </p:nvSpPr>
        <p:spPr>
          <a:xfrm>
            <a:off x="603381" y="2849141"/>
            <a:ext cx="4415186" cy="4008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4800"/>
              <a:buFont typeface="PT Sans"/>
              <a:buNone/>
            </a:pPr>
            <a:r>
              <a:rPr lang="en-US" sz="4800"/>
              <a:t>Pitch</a:t>
            </a:r>
            <a:endParaRPr/>
          </a:p>
        </p:txBody>
      </p:sp>
      <p:sp>
        <p:nvSpPr>
          <p:cNvPr id="865" name="Google Shape;865;p47"/>
          <p:cNvSpPr txBox="1"/>
          <p:nvPr>
            <p:ph idx="1" type="body"/>
          </p:nvPr>
        </p:nvSpPr>
        <p:spPr>
          <a:xfrm>
            <a:off x="603381" y="2523181"/>
            <a:ext cx="4415186" cy="13846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Grafico de evaluación</a:t>
            </a:r>
            <a:endParaRPr/>
          </a:p>
        </p:txBody>
      </p:sp>
      <p:grpSp>
        <p:nvGrpSpPr>
          <p:cNvPr id="866" name="Google Shape;866;p47"/>
          <p:cNvGrpSpPr/>
          <p:nvPr/>
        </p:nvGrpSpPr>
        <p:grpSpPr>
          <a:xfrm>
            <a:off x="715678" y="1493419"/>
            <a:ext cx="1141832" cy="1141832"/>
            <a:chOff x="0" y="0"/>
            <a:chExt cx="812800" cy="812800"/>
          </a:xfrm>
        </p:grpSpPr>
        <p:sp>
          <p:nvSpPr>
            <p:cNvPr id="867" name="Google Shape;867;p4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9" name="Google Shape;869;p47"/>
          <p:cNvGrpSpPr/>
          <p:nvPr/>
        </p:nvGrpSpPr>
        <p:grpSpPr>
          <a:xfrm>
            <a:off x="5508964" y="973131"/>
            <a:ext cx="6476208" cy="4939309"/>
            <a:chOff x="2975835" y="982287"/>
            <a:chExt cx="12749723" cy="9724026"/>
          </a:xfrm>
        </p:grpSpPr>
        <p:grpSp>
          <p:nvGrpSpPr>
            <p:cNvPr id="870" name="Google Shape;870;p47"/>
            <p:cNvGrpSpPr/>
            <p:nvPr/>
          </p:nvGrpSpPr>
          <p:grpSpPr>
            <a:xfrm>
              <a:off x="5445285" y="1928746"/>
              <a:ext cx="7447330" cy="7447330"/>
              <a:chOff x="0" y="0"/>
              <a:chExt cx="812800" cy="812800"/>
            </a:xfrm>
          </p:grpSpPr>
          <p:sp>
            <p:nvSpPr>
              <p:cNvPr id="871" name="Google Shape;871;p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7DADD"/>
              </a:solidFill>
              <a:ln cap="sq" cmpd="sng" w="9525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47"/>
              <p:cNvSpPr txBox="1"/>
              <p:nvPr/>
            </p:nvSpPr>
            <p:spPr>
              <a:xfrm>
                <a:off x="139700" y="82550"/>
                <a:ext cx="533400" cy="590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3" name="Google Shape;873;p47"/>
            <p:cNvGrpSpPr/>
            <p:nvPr/>
          </p:nvGrpSpPr>
          <p:grpSpPr>
            <a:xfrm>
              <a:off x="6277280" y="2760741"/>
              <a:ext cx="5783340" cy="5783340"/>
              <a:chOff x="0" y="0"/>
              <a:chExt cx="812800" cy="812800"/>
            </a:xfrm>
          </p:grpSpPr>
          <p:sp>
            <p:nvSpPr>
              <p:cNvPr id="874" name="Google Shape;874;p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BE58"/>
              </a:solidFill>
              <a:ln cap="sq" cmpd="sng" w="38100">
                <a:solidFill>
                  <a:srgbClr val="000000"/>
                </a:solidFill>
                <a:prstDash val="dash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47"/>
              <p:cNvSpPr txBox="1"/>
              <p:nvPr/>
            </p:nvSpPr>
            <p:spPr>
              <a:xfrm>
                <a:off x="139700" y="82550"/>
                <a:ext cx="533400" cy="590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6" name="Google Shape;876;p47"/>
            <p:cNvGrpSpPr/>
            <p:nvPr/>
          </p:nvGrpSpPr>
          <p:grpSpPr>
            <a:xfrm>
              <a:off x="7102723" y="3586185"/>
              <a:ext cx="4132452" cy="4132452"/>
              <a:chOff x="0" y="0"/>
              <a:chExt cx="812800" cy="812800"/>
            </a:xfrm>
          </p:grpSpPr>
          <p:sp>
            <p:nvSpPr>
              <p:cNvPr id="877" name="Google Shape;877;p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7DADD"/>
              </a:solidFill>
              <a:ln cap="sq" cmpd="sng" w="38100">
                <a:solidFill>
                  <a:srgbClr val="000000"/>
                </a:solidFill>
                <a:prstDash val="dash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47"/>
              <p:cNvSpPr txBox="1"/>
              <p:nvPr/>
            </p:nvSpPr>
            <p:spPr>
              <a:xfrm>
                <a:off x="139700" y="82550"/>
                <a:ext cx="533400" cy="590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9" name="Google Shape;879;p47"/>
            <p:cNvGrpSpPr/>
            <p:nvPr/>
          </p:nvGrpSpPr>
          <p:grpSpPr>
            <a:xfrm>
              <a:off x="7875758" y="4359219"/>
              <a:ext cx="2586383" cy="2586383"/>
              <a:chOff x="0" y="0"/>
              <a:chExt cx="812800" cy="812800"/>
            </a:xfrm>
          </p:grpSpPr>
          <p:sp>
            <p:nvSpPr>
              <p:cNvPr id="880" name="Google Shape;880;p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8799A7"/>
              </a:solidFill>
              <a:ln cap="sq" cmpd="sng" w="38100">
                <a:solidFill>
                  <a:srgbClr val="000000"/>
                </a:solidFill>
                <a:prstDash val="dash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47"/>
              <p:cNvSpPr txBox="1"/>
              <p:nvPr/>
            </p:nvSpPr>
            <p:spPr>
              <a:xfrm>
                <a:off x="139700" y="82550"/>
                <a:ext cx="533400" cy="590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6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82" name="Google Shape;882;p47"/>
            <p:cNvCxnSpPr/>
            <p:nvPr/>
          </p:nvCxnSpPr>
          <p:spPr>
            <a:xfrm rot="10800000">
              <a:off x="9186613" y="1928746"/>
              <a:ext cx="0" cy="744733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883" name="Google Shape;883;p47"/>
            <p:cNvCxnSpPr/>
            <p:nvPr/>
          </p:nvCxnSpPr>
          <p:spPr>
            <a:xfrm flipH="1" rot="10800000">
              <a:off x="5462948" y="5652411"/>
              <a:ext cx="7429666" cy="17664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884" name="Google Shape;884;p47"/>
            <p:cNvSpPr txBox="1"/>
            <p:nvPr/>
          </p:nvSpPr>
          <p:spPr>
            <a:xfrm>
              <a:off x="7812989" y="982287"/>
              <a:ext cx="3022967" cy="4544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rgbClr val="F4F6FC"/>
                  </a:solidFill>
                  <a:latin typeface="Poppins"/>
                  <a:ea typeface="Poppins"/>
                  <a:cs typeface="Poppins"/>
                  <a:sym typeface="Poppins"/>
                </a:rPr>
                <a:t>Presentación</a:t>
              </a:r>
              <a:endParaRPr b="1" sz="1500">
                <a:solidFill>
                  <a:srgbClr val="F4F6F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85" name="Google Shape;885;p47"/>
            <p:cNvSpPr txBox="1"/>
            <p:nvPr/>
          </p:nvSpPr>
          <p:spPr>
            <a:xfrm>
              <a:off x="2975835" y="5437359"/>
              <a:ext cx="2526748" cy="8546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rgbClr val="F4F6FC"/>
                  </a:solidFill>
                  <a:latin typeface="Poppins"/>
                  <a:ea typeface="Poppins"/>
                  <a:cs typeface="Poppins"/>
                  <a:sym typeface="Poppins"/>
                </a:rPr>
                <a:t>Evaluación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rgbClr val="F4F6FC"/>
                  </a:solidFill>
                  <a:latin typeface="Poppins"/>
                  <a:ea typeface="Poppins"/>
                  <a:cs typeface="Poppins"/>
                  <a:sym typeface="Poppins"/>
                </a:rPr>
                <a:t>global</a:t>
              </a:r>
              <a:endParaRPr/>
            </a:p>
          </p:txBody>
        </p:sp>
        <p:sp>
          <p:nvSpPr>
            <p:cNvPr id="886" name="Google Shape;886;p47"/>
            <p:cNvSpPr txBox="1"/>
            <p:nvPr/>
          </p:nvSpPr>
          <p:spPr>
            <a:xfrm>
              <a:off x="7267544" y="9797432"/>
              <a:ext cx="3727332" cy="9088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rgbClr val="F4F6FC"/>
                  </a:solidFill>
                  <a:latin typeface="Poppins"/>
                  <a:ea typeface="Poppins"/>
                  <a:cs typeface="Poppins"/>
                  <a:sym typeface="Poppins"/>
                </a:rPr>
                <a:t>Descripción de la solución</a:t>
              </a:r>
              <a:endParaRPr b="1" sz="1500">
                <a:solidFill>
                  <a:srgbClr val="F4F6F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87" name="Google Shape;887;p47"/>
            <p:cNvSpPr txBox="1"/>
            <p:nvPr/>
          </p:nvSpPr>
          <p:spPr>
            <a:xfrm>
              <a:off x="13166446" y="5437359"/>
              <a:ext cx="2559112" cy="1363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rgbClr val="F4F6FC"/>
                  </a:solidFill>
                  <a:latin typeface="Poppins"/>
                  <a:ea typeface="Poppins"/>
                  <a:cs typeface="Poppins"/>
                  <a:sym typeface="Poppins"/>
                </a:rPr>
                <a:t>Descripción del problema</a:t>
              </a:r>
              <a:endParaRPr b="1" sz="1500">
                <a:solidFill>
                  <a:srgbClr val="F4F6F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descr="Teacher con relleno sólido" id="888" name="Google Shape;88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26" y="1583828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48"/>
          <p:cNvSpPr txBox="1"/>
          <p:nvPr>
            <p:ph type="title"/>
          </p:nvPr>
        </p:nvSpPr>
        <p:spPr>
          <a:xfrm>
            <a:off x="738161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5000"/>
              <a:buFont typeface="PT Sans"/>
              <a:buNone/>
            </a:pPr>
            <a:r>
              <a:rPr lang="en-US"/>
              <a:t>Pitch</a:t>
            </a:r>
            <a:endParaRPr/>
          </a:p>
        </p:txBody>
      </p:sp>
      <p:sp>
        <p:nvSpPr>
          <p:cNvPr id="894" name="Google Shape;894;p48"/>
          <p:cNvSpPr txBox="1"/>
          <p:nvPr/>
        </p:nvSpPr>
        <p:spPr>
          <a:xfrm>
            <a:off x="6250740" y="1038764"/>
            <a:ext cx="3529364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Ejemplo Video Pitch</a:t>
            </a:r>
            <a:endParaRPr/>
          </a:p>
        </p:txBody>
      </p:sp>
      <p:pic>
        <p:nvPicPr>
          <p:cNvPr id="895" name="Google Shape;89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261" y="1597768"/>
            <a:ext cx="7932734" cy="446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49"/>
          <p:cNvSpPr/>
          <p:nvPr/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2" name="Google Shape;90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49"/>
          <p:cNvSpPr txBox="1"/>
          <p:nvPr/>
        </p:nvSpPr>
        <p:spPr>
          <a:xfrm>
            <a:off x="1677389" y="900590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904" name="Google Shape;904;p49"/>
          <p:cNvSpPr txBox="1"/>
          <p:nvPr/>
        </p:nvSpPr>
        <p:spPr>
          <a:xfrm>
            <a:off x="1677389" y="5439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sp>
        <p:nvSpPr>
          <p:cNvPr id="905" name="Google Shape;905;p49"/>
          <p:cNvSpPr/>
          <p:nvPr/>
        </p:nvSpPr>
        <p:spPr>
          <a:xfrm>
            <a:off x="5680358" y="1569210"/>
            <a:ext cx="6511641" cy="5288788"/>
          </a:xfrm>
          <a:prstGeom prst="rect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49"/>
          <p:cNvSpPr txBox="1"/>
          <p:nvPr>
            <p:ph type="ctrTitle"/>
          </p:nvPr>
        </p:nvSpPr>
        <p:spPr>
          <a:xfrm>
            <a:off x="491854" y="1830428"/>
            <a:ext cx="5649211" cy="3685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ct val="100000"/>
              <a:buFont typeface="PT Sans"/>
              <a:buNone/>
            </a:pPr>
            <a:r>
              <a:rPr lang="en-US" sz="7000">
                <a:solidFill>
                  <a:srgbClr val="024829"/>
                </a:solidFill>
              </a:rPr>
              <a:t>Corporación Regional de Desarrollo Productivo </a:t>
            </a:r>
            <a:endParaRPr/>
          </a:p>
        </p:txBody>
      </p:sp>
      <p:sp>
        <p:nvSpPr>
          <p:cNvPr id="907" name="Google Shape;907;p49"/>
          <p:cNvSpPr txBox="1"/>
          <p:nvPr/>
        </p:nvSpPr>
        <p:spPr>
          <a:xfrm>
            <a:off x="6141065" y="5125249"/>
            <a:ext cx="8719143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Oficina Valdivia: </a:t>
            </a:r>
            <a:r>
              <a:rPr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Esmeralda 643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Fono: </a:t>
            </a:r>
            <a:r>
              <a:rPr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9 65091545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Correo: </a:t>
            </a:r>
            <a:r>
              <a:rPr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mrodriguez@corporacionlosrios.cl</a:t>
            </a:r>
            <a:endParaRPr sz="23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08" name="Google Shape;908;p49"/>
          <p:cNvSpPr/>
          <p:nvPr/>
        </p:nvSpPr>
        <p:spPr>
          <a:xfrm>
            <a:off x="6167439" y="1957388"/>
            <a:ext cx="4687828" cy="3028927"/>
          </a:xfrm>
          <a:custGeom>
            <a:rect b="b" l="l" r="r" t="t"/>
            <a:pathLst>
              <a:path extrusionOk="0" h="5863209" w="9074404">
                <a:moveTo>
                  <a:pt x="0" y="0"/>
                </a:moveTo>
                <a:lnTo>
                  <a:pt x="9074404" y="0"/>
                </a:lnTo>
                <a:lnTo>
                  <a:pt x="9074404" y="5863209"/>
                </a:lnTo>
                <a:lnTo>
                  <a:pt x="0" y="58632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49"/>
          <p:cNvSpPr/>
          <p:nvPr/>
        </p:nvSpPr>
        <p:spPr>
          <a:xfrm>
            <a:off x="5880331" y="1746031"/>
            <a:ext cx="816594" cy="816594"/>
          </a:xfrm>
          <a:prstGeom prst="ellipse">
            <a:avLst/>
          </a:prstGeom>
          <a:solidFill>
            <a:srgbClr val="024829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rker con relleno sólido" id="910" name="Google Shape;910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4699" y="1768782"/>
            <a:ext cx="771091" cy="771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50"/>
          <p:cNvSpPr/>
          <p:nvPr/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7" name="Google Shape;91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50"/>
          <p:cNvSpPr txBox="1"/>
          <p:nvPr/>
        </p:nvSpPr>
        <p:spPr>
          <a:xfrm>
            <a:off x="1677389" y="900590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919" name="Google Shape;919;p50"/>
          <p:cNvSpPr txBox="1"/>
          <p:nvPr/>
        </p:nvSpPr>
        <p:spPr>
          <a:xfrm>
            <a:off x="1677389" y="5439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sp>
        <p:nvSpPr>
          <p:cNvPr id="920" name="Google Shape;920;p50"/>
          <p:cNvSpPr/>
          <p:nvPr/>
        </p:nvSpPr>
        <p:spPr>
          <a:xfrm>
            <a:off x="5680358" y="1569210"/>
            <a:ext cx="6511641" cy="5288788"/>
          </a:xfrm>
          <a:prstGeom prst="rect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50"/>
          <p:cNvSpPr txBox="1"/>
          <p:nvPr>
            <p:ph type="ctrTitle"/>
          </p:nvPr>
        </p:nvSpPr>
        <p:spPr>
          <a:xfrm>
            <a:off x="491854" y="1830428"/>
            <a:ext cx="5649211" cy="3685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ct val="100000"/>
              <a:buFont typeface="PT Sans"/>
              <a:buNone/>
            </a:pPr>
            <a:r>
              <a:rPr lang="en-US" sz="7000">
                <a:solidFill>
                  <a:srgbClr val="024829"/>
                </a:solidFill>
              </a:rPr>
              <a:t>Corporación Regional de Desarrollo Productivo </a:t>
            </a:r>
            <a:endParaRPr/>
          </a:p>
        </p:txBody>
      </p:sp>
      <p:sp>
        <p:nvSpPr>
          <p:cNvPr id="922" name="Google Shape;922;p50"/>
          <p:cNvSpPr txBox="1"/>
          <p:nvPr/>
        </p:nvSpPr>
        <p:spPr>
          <a:xfrm>
            <a:off x="6141065" y="5125249"/>
            <a:ext cx="871914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Oficina La Union: </a:t>
            </a:r>
            <a:r>
              <a:rPr b="0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Manuel Montt 530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PT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Fono: </a:t>
            </a:r>
            <a:r>
              <a:rPr lang="en-US" sz="23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64 2-323391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PT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Correo: </a:t>
            </a:r>
            <a:r>
              <a:rPr b="0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mrodriguez@corporacionlosrios.cl</a:t>
            </a:r>
            <a:endParaRPr b="0" i="0" sz="2300" u="none" cap="none" strike="noStrik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23" name="Google Shape;923;p50"/>
          <p:cNvSpPr/>
          <p:nvPr/>
        </p:nvSpPr>
        <p:spPr>
          <a:xfrm>
            <a:off x="6155433" y="2028825"/>
            <a:ext cx="4952818" cy="3004056"/>
          </a:xfrm>
          <a:custGeom>
            <a:rect b="b" l="l" r="r" t="t"/>
            <a:pathLst>
              <a:path extrusionOk="0" h="5863209" w="9666732">
                <a:moveTo>
                  <a:pt x="0" y="0"/>
                </a:moveTo>
                <a:lnTo>
                  <a:pt x="9666732" y="0"/>
                </a:lnTo>
                <a:lnTo>
                  <a:pt x="9666732" y="5863209"/>
                </a:lnTo>
                <a:lnTo>
                  <a:pt x="0" y="58632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50"/>
          <p:cNvSpPr/>
          <p:nvPr/>
        </p:nvSpPr>
        <p:spPr>
          <a:xfrm>
            <a:off x="5880331" y="1746031"/>
            <a:ext cx="816594" cy="816594"/>
          </a:xfrm>
          <a:prstGeom prst="ellipse">
            <a:avLst/>
          </a:prstGeom>
          <a:solidFill>
            <a:srgbClr val="024829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rker con relleno sólido" id="925" name="Google Shape;925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4699" y="1768782"/>
            <a:ext cx="771091" cy="771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51"/>
          <p:cNvSpPr/>
          <p:nvPr/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51"/>
          <p:cNvSpPr txBox="1"/>
          <p:nvPr>
            <p:ph type="ctrTitle"/>
          </p:nvPr>
        </p:nvSpPr>
        <p:spPr>
          <a:xfrm>
            <a:off x="446932" y="2934217"/>
            <a:ext cx="5649211" cy="3685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ts val="7000"/>
              <a:buFont typeface="PT Sans"/>
              <a:buNone/>
            </a:pPr>
            <a:r>
              <a:rPr lang="en-US" sz="7000">
                <a:solidFill>
                  <a:srgbClr val="024829"/>
                </a:solidFill>
              </a:rPr>
              <a:t>¡Gracias!</a:t>
            </a:r>
            <a:endParaRPr/>
          </a:p>
        </p:txBody>
      </p:sp>
      <p:pic>
        <p:nvPicPr>
          <p:cNvPr id="933" name="Google Shape;93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51"/>
          <p:cNvSpPr txBox="1"/>
          <p:nvPr/>
        </p:nvSpPr>
        <p:spPr>
          <a:xfrm>
            <a:off x="1677389" y="900590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935" name="Google Shape;935;p51"/>
          <p:cNvSpPr txBox="1"/>
          <p:nvPr/>
        </p:nvSpPr>
        <p:spPr>
          <a:xfrm>
            <a:off x="1677389" y="5439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sp>
        <p:nvSpPr>
          <p:cNvPr id="936" name="Google Shape;936;p51"/>
          <p:cNvSpPr txBox="1"/>
          <p:nvPr/>
        </p:nvSpPr>
        <p:spPr>
          <a:xfrm>
            <a:off x="496471" y="3959449"/>
            <a:ext cx="6099716" cy="1744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24829"/>
                </a:solidFill>
                <a:latin typeface="Poppins"/>
                <a:ea typeface="Poppins"/>
                <a:cs typeface="Poppins"/>
                <a:sym typeface="Poppins"/>
              </a:rPr>
              <a:t>Centro Regional de Apoyo al Emprendimiento e Innovación</a:t>
            </a:r>
            <a:endParaRPr sz="2400">
              <a:solidFill>
                <a:srgbClr val="02482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66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2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7" name="Google Shape;937;p51"/>
          <p:cNvPicPr preferRelativeResize="0"/>
          <p:nvPr/>
        </p:nvPicPr>
        <p:blipFill rotWithShape="1">
          <a:blip r:embed="rId4">
            <a:alphaModFix/>
          </a:blip>
          <a:srcRect b="24994" l="0" r="43733" t="13428"/>
          <a:stretch/>
        </p:blipFill>
        <p:spPr>
          <a:xfrm>
            <a:off x="6882667" y="-92597"/>
            <a:ext cx="5324550" cy="6962172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51"/>
          <p:cNvSpPr/>
          <p:nvPr/>
        </p:nvSpPr>
        <p:spPr>
          <a:xfrm>
            <a:off x="5836778" y="814688"/>
            <a:ext cx="5064422" cy="4889469"/>
          </a:xfrm>
          <a:custGeom>
            <a:rect b="b" l="l" r="r" t="t"/>
            <a:pathLst>
              <a:path extrusionOk="0" h="6463933" w="6695222">
                <a:moveTo>
                  <a:pt x="0" y="0"/>
                </a:moveTo>
                <a:lnTo>
                  <a:pt x="6695222" y="0"/>
                </a:lnTo>
                <a:lnTo>
                  <a:pt x="6695222" y="6463933"/>
                </a:lnTo>
                <a:lnTo>
                  <a:pt x="0" y="6463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/>
          <p:nvPr/>
        </p:nvSpPr>
        <p:spPr>
          <a:xfrm>
            <a:off x="764288" y="976788"/>
            <a:ext cx="2523600" cy="1010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1" name="Google Shape;151;p16"/>
          <p:cNvSpPr txBox="1"/>
          <p:nvPr>
            <p:ph idx="4294967295" type="body"/>
          </p:nvPr>
        </p:nvSpPr>
        <p:spPr>
          <a:xfrm>
            <a:off x="4086637" y="2560126"/>
            <a:ext cx="6773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>
                <a:solidFill>
                  <a:srgbClr val="024829"/>
                </a:solidFill>
              </a:rPr>
              <a:t>Fondo de Fortalecimiento de las Organizaciones de Interés Público:</a:t>
            </a:r>
            <a:endParaRPr>
              <a:solidFill>
                <a:srgbClr val="02482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>
              <a:solidFill>
                <a:srgbClr val="024829"/>
              </a:solidFill>
            </a:endParaRPr>
          </a:p>
        </p:txBody>
      </p:sp>
      <p:sp>
        <p:nvSpPr>
          <p:cNvPr id="152" name="Google Shape;152;p16"/>
          <p:cNvSpPr txBox="1"/>
          <p:nvPr>
            <p:ph idx="4294967295" type="title"/>
          </p:nvPr>
        </p:nvSpPr>
        <p:spPr>
          <a:xfrm>
            <a:off x="4061261" y="990877"/>
            <a:ext cx="106536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Programas de </a:t>
            </a:r>
            <a:br>
              <a:rPr lang="en-US"/>
            </a:br>
            <a:r>
              <a:rPr lang="en-US"/>
              <a:t>Financiamiento</a:t>
            </a:r>
            <a:endParaRPr/>
          </a:p>
        </p:txBody>
      </p:sp>
      <p:sp>
        <p:nvSpPr>
          <p:cNvPr id="153" name="Google Shape;153;p16"/>
          <p:cNvSpPr txBox="1"/>
          <p:nvPr/>
        </p:nvSpPr>
        <p:spPr>
          <a:xfrm>
            <a:off x="4095918" y="3677110"/>
            <a:ext cx="72696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lang="en-US" sz="2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El objetivo del FFOIP, es el de </a:t>
            </a:r>
            <a:r>
              <a:rPr b="1" lang="en-US" sz="2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fortalecer a las organizaciones de interés público</a:t>
            </a:r>
            <a:r>
              <a:rPr lang="en-US" sz="2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 cuya finalidad sea la </a:t>
            </a:r>
            <a:r>
              <a:rPr b="1" lang="en-US" sz="2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promoción del interés general </a:t>
            </a:r>
            <a:r>
              <a:rPr lang="en-US" sz="2500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en materia de derechos de la ciudadanía, asistencia social, educación, salud, medio ambiente, o cualquiera otra de bien común, en especial las que recurren al voluntariado.     </a:t>
            </a:r>
            <a:endParaRPr>
              <a:solidFill>
                <a:srgbClr val="024829"/>
              </a:solidFill>
            </a:endParaRPr>
          </a:p>
        </p:txBody>
      </p:sp>
      <p:sp>
        <p:nvSpPr>
          <p:cNvPr id="154" name="Google Shape;154;p16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>
                <a:solidFill>
                  <a:srgbClr val="024829"/>
                </a:solidFill>
              </a:rPr>
              <a:t>Cómo usar la tipografía en la presentación de manera general: PT SANS</a:t>
            </a:r>
            <a:endParaRPr>
              <a:solidFill>
                <a:srgbClr val="02482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>
              <a:solidFill>
                <a:srgbClr val="024829"/>
              </a:solidFill>
            </a:endParaRPr>
          </a:p>
        </p:txBody>
      </p:sp>
      <p:cxnSp>
        <p:nvCxnSpPr>
          <p:cNvPr id="155" name="Google Shape;155;p16"/>
          <p:cNvCxnSpPr/>
          <p:nvPr/>
        </p:nvCxnSpPr>
        <p:spPr>
          <a:xfrm>
            <a:off x="3918663" y="1052738"/>
            <a:ext cx="0" cy="10101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p16"/>
          <p:cNvCxnSpPr/>
          <p:nvPr/>
        </p:nvCxnSpPr>
        <p:spPr>
          <a:xfrm>
            <a:off x="3918663" y="2648463"/>
            <a:ext cx="0" cy="7875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16"/>
          <p:cNvCxnSpPr/>
          <p:nvPr/>
        </p:nvCxnSpPr>
        <p:spPr>
          <a:xfrm>
            <a:off x="3918663" y="3737038"/>
            <a:ext cx="0" cy="23706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" name="Google Shape;158;p16"/>
          <p:cNvCxnSpPr/>
          <p:nvPr/>
        </p:nvCxnSpPr>
        <p:spPr>
          <a:xfrm rot="10800000">
            <a:off x="3287763" y="15577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9" name="Google Shape;159;p16"/>
          <p:cNvSpPr txBox="1"/>
          <p:nvPr>
            <p:ph idx="4294967295" type="body"/>
          </p:nvPr>
        </p:nvSpPr>
        <p:spPr>
          <a:xfrm>
            <a:off x="990848" y="1017833"/>
            <a:ext cx="2238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los títulos: 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45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o negrita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Verde oscuro </a:t>
            </a:r>
            <a:r>
              <a:rPr lang="en-US" sz="1000">
                <a:solidFill>
                  <a:schemeClr val="dk1"/>
                </a:solidFill>
              </a:rPr>
              <a:t>#024829ff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60" name="Google Shape;160;p16"/>
          <p:cNvSpPr/>
          <p:nvPr/>
        </p:nvSpPr>
        <p:spPr>
          <a:xfrm>
            <a:off x="764288" y="2556288"/>
            <a:ext cx="2523600" cy="9717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61" name="Google Shape;161;p16"/>
          <p:cNvCxnSpPr/>
          <p:nvPr/>
        </p:nvCxnSpPr>
        <p:spPr>
          <a:xfrm rot="10800000">
            <a:off x="3287763" y="304213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p16"/>
          <p:cNvSpPr txBox="1"/>
          <p:nvPr>
            <p:ph idx="4294967295" type="body"/>
          </p:nvPr>
        </p:nvSpPr>
        <p:spPr>
          <a:xfrm>
            <a:off x="1049063" y="2572263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los subtítulos: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25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o negrita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</a:t>
            </a:r>
            <a:r>
              <a:rPr lang="en-US" sz="1000">
                <a:solidFill>
                  <a:schemeClr val="dk1"/>
                </a:solidFill>
              </a:rPr>
              <a:t>Verde oscuro #024829ff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63" name="Google Shape;163;p16"/>
          <p:cNvSpPr/>
          <p:nvPr/>
        </p:nvSpPr>
        <p:spPr>
          <a:xfrm>
            <a:off x="764288" y="4097388"/>
            <a:ext cx="2523600" cy="1541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64" name="Google Shape;164;p16"/>
          <p:cNvCxnSpPr/>
          <p:nvPr/>
        </p:nvCxnSpPr>
        <p:spPr>
          <a:xfrm rot="10800000">
            <a:off x="3287763" y="48630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5" name="Google Shape;165;p16"/>
          <p:cNvSpPr txBox="1"/>
          <p:nvPr>
            <p:ph idx="4294967295" type="body"/>
          </p:nvPr>
        </p:nvSpPr>
        <p:spPr>
          <a:xfrm>
            <a:off x="896676" y="4126692"/>
            <a:ext cx="2238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el texto: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18-23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Regular para información general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para destacar información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</a:t>
            </a:r>
            <a:r>
              <a:rPr lang="en-US" sz="1000">
                <a:solidFill>
                  <a:schemeClr val="dk1"/>
                </a:solidFill>
              </a:rPr>
              <a:t>Verde oscuro #024829ff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/>
          <p:nvPr/>
        </p:nvSpPr>
        <p:spPr>
          <a:xfrm>
            <a:off x="764288" y="976788"/>
            <a:ext cx="2523600" cy="1010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72" name="Google Shape;172;p17"/>
          <p:cNvSpPr txBox="1"/>
          <p:nvPr>
            <p:ph idx="4294967295" type="body"/>
          </p:nvPr>
        </p:nvSpPr>
        <p:spPr>
          <a:xfrm>
            <a:off x="638025" y="299500"/>
            <a:ext cx="10877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>
                <a:solidFill>
                  <a:srgbClr val="024829"/>
                </a:solidFill>
              </a:rPr>
              <a:t>Cómo usar la tipografía en la presentación para presentar canvas: PT SANS</a:t>
            </a:r>
            <a:endParaRPr>
              <a:solidFill>
                <a:srgbClr val="02482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>
              <a:solidFill>
                <a:srgbClr val="024829"/>
              </a:solidFill>
            </a:endParaRPr>
          </a:p>
        </p:txBody>
      </p:sp>
      <p:cxnSp>
        <p:nvCxnSpPr>
          <p:cNvPr id="173" name="Google Shape;173;p17"/>
          <p:cNvCxnSpPr/>
          <p:nvPr/>
        </p:nvCxnSpPr>
        <p:spPr>
          <a:xfrm>
            <a:off x="3918663" y="1052738"/>
            <a:ext cx="0" cy="10101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4" name="Google Shape;174;p17"/>
          <p:cNvCxnSpPr/>
          <p:nvPr/>
        </p:nvCxnSpPr>
        <p:spPr>
          <a:xfrm>
            <a:off x="3918675" y="3520002"/>
            <a:ext cx="0" cy="3573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17"/>
          <p:cNvCxnSpPr/>
          <p:nvPr/>
        </p:nvCxnSpPr>
        <p:spPr>
          <a:xfrm>
            <a:off x="3918675" y="4715525"/>
            <a:ext cx="0" cy="6273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" name="Google Shape;176;p17"/>
          <p:cNvCxnSpPr/>
          <p:nvPr/>
        </p:nvCxnSpPr>
        <p:spPr>
          <a:xfrm rot="10800000">
            <a:off x="3287763" y="15577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7" name="Google Shape;177;p17"/>
          <p:cNvSpPr txBox="1"/>
          <p:nvPr>
            <p:ph idx="4294967295" type="body"/>
          </p:nvPr>
        </p:nvSpPr>
        <p:spPr>
          <a:xfrm>
            <a:off x="990848" y="1017833"/>
            <a:ext cx="2238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los títulos: 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45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o negrita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Verde oscuro #024829ff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78" name="Google Shape;178;p17"/>
          <p:cNvSpPr/>
          <p:nvPr/>
        </p:nvSpPr>
        <p:spPr>
          <a:xfrm>
            <a:off x="764288" y="3172402"/>
            <a:ext cx="2523600" cy="9717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79" name="Google Shape;179;p17"/>
          <p:cNvCxnSpPr/>
          <p:nvPr/>
        </p:nvCxnSpPr>
        <p:spPr>
          <a:xfrm rot="10800000">
            <a:off x="3287763" y="3658252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0" name="Google Shape;180;p17"/>
          <p:cNvSpPr txBox="1"/>
          <p:nvPr>
            <p:ph idx="4294967295" type="body"/>
          </p:nvPr>
        </p:nvSpPr>
        <p:spPr>
          <a:xfrm>
            <a:off x="1049063" y="3188377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los subtítulos: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22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o negrita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Verde oscuro #024829ff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764288" y="4258613"/>
            <a:ext cx="2523600" cy="1541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82" name="Google Shape;182;p17"/>
          <p:cNvCxnSpPr/>
          <p:nvPr/>
        </p:nvCxnSpPr>
        <p:spPr>
          <a:xfrm rot="10800000">
            <a:off x="3287763" y="5024313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3" name="Google Shape;183;p17"/>
          <p:cNvSpPr txBox="1"/>
          <p:nvPr>
            <p:ph idx="4294967295" type="body"/>
          </p:nvPr>
        </p:nvSpPr>
        <p:spPr>
          <a:xfrm>
            <a:off x="896676" y="4287917"/>
            <a:ext cx="2238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el texto: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18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Regular para información general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para destacar información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Verde oscuro #024829ff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84" name="Google Shape;184;p17" title="Captura de pantalla 2025-03-11 a la(s) 22.32.3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453" y="930700"/>
            <a:ext cx="9260723" cy="5254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17"/>
          <p:cNvCxnSpPr/>
          <p:nvPr/>
        </p:nvCxnSpPr>
        <p:spPr>
          <a:xfrm>
            <a:off x="3918675" y="2471063"/>
            <a:ext cx="0" cy="3573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6" name="Google Shape;186;p17"/>
          <p:cNvSpPr/>
          <p:nvPr/>
        </p:nvSpPr>
        <p:spPr>
          <a:xfrm>
            <a:off x="764288" y="2123463"/>
            <a:ext cx="2523600" cy="9717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87" name="Google Shape;187;p17"/>
          <p:cNvCxnSpPr/>
          <p:nvPr/>
        </p:nvCxnSpPr>
        <p:spPr>
          <a:xfrm rot="10800000">
            <a:off x="3287763" y="2609313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8" name="Google Shape;188;p17"/>
          <p:cNvSpPr txBox="1"/>
          <p:nvPr>
            <p:ph idx="4294967295" type="body"/>
          </p:nvPr>
        </p:nvSpPr>
        <p:spPr>
          <a:xfrm>
            <a:off x="1049063" y="213943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</a:t>
            </a:r>
            <a:r>
              <a:rPr b="1" lang="en-US" sz="1000">
                <a:solidFill>
                  <a:schemeClr val="dk1"/>
                </a:solidFill>
              </a:rPr>
              <a:t>preguntas</a:t>
            </a:r>
            <a:r>
              <a:rPr b="1" lang="en-US" sz="1000">
                <a:solidFill>
                  <a:schemeClr val="dk1"/>
                </a:solidFill>
              </a:rPr>
              <a:t>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22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Verde #024829ff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"/>
          <p:cNvSpPr/>
          <p:nvPr/>
        </p:nvSpPr>
        <p:spPr>
          <a:xfrm>
            <a:off x="764288" y="976788"/>
            <a:ext cx="2523600" cy="1010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5" name="Google Shape;195;p18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>
                <a:solidFill>
                  <a:srgbClr val="024829"/>
                </a:solidFill>
              </a:rPr>
              <a:t>Cómo destacar información y temas:</a:t>
            </a:r>
            <a:endParaRPr>
              <a:solidFill>
                <a:srgbClr val="02482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>
              <a:solidFill>
                <a:srgbClr val="024829"/>
              </a:solidFill>
            </a:endParaRPr>
          </a:p>
        </p:txBody>
      </p:sp>
      <p:cxnSp>
        <p:nvCxnSpPr>
          <p:cNvPr id="196" name="Google Shape;196;p18"/>
          <p:cNvCxnSpPr/>
          <p:nvPr/>
        </p:nvCxnSpPr>
        <p:spPr>
          <a:xfrm>
            <a:off x="3918663" y="1052738"/>
            <a:ext cx="0" cy="10101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18"/>
          <p:cNvCxnSpPr/>
          <p:nvPr/>
        </p:nvCxnSpPr>
        <p:spPr>
          <a:xfrm rot="10800000">
            <a:off x="3287763" y="15577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8" name="Google Shape;198;p18"/>
          <p:cNvSpPr txBox="1"/>
          <p:nvPr>
            <p:ph idx="4294967295" type="body"/>
          </p:nvPr>
        </p:nvSpPr>
        <p:spPr>
          <a:xfrm>
            <a:off x="1049063" y="99088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destacar cursos o temas: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Enumeración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Recuadro verde oscuro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Tipografia 18 </a:t>
            </a:r>
            <a:r>
              <a:rPr lang="en-US" sz="1000">
                <a:solidFill>
                  <a:schemeClr val="dk1"/>
                </a:solidFill>
              </a:rPr>
              <a:t>subtítulo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Texto 16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99" name="Google Shape;199;p18"/>
          <p:cNvSpPr/>
          <p:nvPr/>
        </p:nvSpPr>
        <p:spPr>
          <a:xfrm>
            <a:off x="764300" y="2268553"/>
            <a:ext cx="2523600" cy="1274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200" name="Google Shape;200;p18"/>
          <p:cNvCxnSpPr/>
          <p:nvPr/>
        </p:nvCxnSpPr>
        <p:spPr>
          <a:xfrm>
            <a:off x="3918663" y="2229363"/>
            <a:ext cx="0" cy="15561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1" name="Google Shape;201;p18"/>
          <p:cNvCxnSpPr/>
          <p:nvPr/>
        </p:nvCxnSpPr>
        <p:spPr>
          <a:xfrm rot="10800000">
            <a:off x="3287763" y="284953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2" name="Google Shape;202;p18"/>
          <p:cNvSpPr txBox="1"/>
          <p:nvPr>
            <p:ph idx="4294967295" type="body"/>
          </p:nvPr>
        </p:nvSpPr>
        <p:spPr>
          <a:xfrm>
            <a:off x="1049063" y="228263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presentar </a:t>
            </a:r>
            <a:r>
              <a:rPr b="1" lang="en-US" sz="1000">
                <a:solidFill>
                  <a:schemeClr val="dk1"/>
                </a:solidFill>
              </a:rPr>
              <a:t>información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Recuadro gris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Tipografía </a:t>
            </a:r>
            <a:r>
              <a:rPr lang="en-US" sz="1000">
                <a:solidFill>
                  <a:schemeClr val="dk1"/>
                </a:solidFill>
              </a:rPr>
              <a:t>subtítulo</a:t>
            </a:r>
            <a:r>
              <a:rPr lang="en-US" sz="1000">
                <a:solidFill>
                  <a:schemeClr val="dk1"/>
                </a:solidFill>
              </a:rPr>
              <a:t> verde oscuro tamaño 22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Texto verde </a:t>
            </a:r>
            <a:r>
              <a:rPr lang="en-US" sz="1000">
                <a:solidFill>
                  <a:schemeClr val="dk1"/>
                </a:solidFill>
              </a:rPr>
              <a:t>oscuro</a:t>
            </a:r>
            <a:r>
              <a:rPr lang="en-US" sz="1000">
                <a:solidFill>
                  <a:schemeClr val="dk1"/>
                </a:solidFill>
              </a:rPr>
              <a:t> </a:t>
            </a:r>
            <a:r>
              <a:rPr lang="en-US" sz="1000">
                <a:solidFill>
                  <a:schemeClr val="dk1"/>
                </a:solidFill>
              </a:rPr>
              <a:t>tamaño</a:t>
            </a:r>
            <a:r>
              <a:rPr lang="en-US" sz="1000">
                <a:solidFill>
                  <a:schemeClr val="dk1"/>
                </a:solidFill>
              </a:rPr>
              <a:t>  18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03" name="Google Shape;203;p18"/>
          <p:cNvSpPr/>
          <p:nvPr/>
        </p:nvSpPr>
        <p:spPr>
          <a:xfrm>
            <a:off x="764300" y="4141299"/>
            <a:ext cx="2523600" cy="16188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204" name="Google Shape;204;p18"/>
          <p:cNvCxnSpPr/>
          <p:nvPr/>
        </p:nvCxnSpPr>
        <p:spPr>
          <a:xfrm>
            <a:off x="3918663" y="4027938"/>
            <a:ext cx="0" cy="20736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" name="Google Shape;205;p18"/>
          <p:cNvCxnSpPr/>
          <p:nvPr/>
        </p:nvCxnSpPr>
        <p:spPr>
          <a:xfrm rot="10800000">
            <a:off x="3287763" y="50086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6" name="Google Shape;206;p18"/>
          <p:cNvSpPr txBox="1"/>
          <p:nvPr>
            <p:ph idx="4294967295" type="body"/>
          </p:nvPr>
        </p:nvSpPr>
        <p:spPr>
          <a:xfrm>
            <a:off x="1049076" y="4155400"/>
            <a:ext cx="2238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subtemas o portadas: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Icono representando la temática con fondo amarillo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Título a la izquierda verde oscuro tamaño 45 verde.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Recuadro verde a la derecha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Detalle de la temática en texto blanco. 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07" name="Google Shape;207;p18" title="Captura de pantalla 2025-03-11 a la(s) 22.19.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851" y="990900"/>
            <a:ext cx="6036899" cy="14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8" title="Captura de pantalla 2025-03-11 a la(s) 22.22.5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5000" y="3735575"/>
            <a:ext cx="4614789" cy="254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8" title="Captura de pantalla 2025-03-11 a la(s) 22.28.0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2850" y="2344500"/>
            <a:ext cx="3486300" cy="10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9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>
                <a:solidFill>
                  <a:srgbClr val="024829"/>
                </a:solidFill>
              </a:rPr>
              <a:t>Uso de tablas</a:t>
            </a:r>
            <a:endParaRPr>
              <a:solidFill>
                <a:srgbClr val="02482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>
              <a:solidFill>
                <a:srgbClr val="024829"/>
              </a:solidFill>
            </a:endParaRPr>
          </a:p>
        </p:txBody>
      </p:sp>
      <p:graphicFrame>
        <p:nvGraphicFramePr>
          <p:cNvPr id="216" name="Google Shape;216;p19"/>
          <p:cNvGraphicFramePr/>
          <p:nvPr/>
        </p:nvGraphicFramePr>
        <p:xfrm>
          <a:off x="684325" y="1146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{D1FF25FE-8FE4-429F-B695-8D854E837DD9}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Oferente</a:t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482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Tema 1</a:t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482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Tema 2</a:t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482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tema 3</a:t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482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482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Oferente 1</a:t>
                      </a:r>
                      <a:endParaRPr>
                        <a:solidFill>
                          <a:schemeClr val="dk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Oferente 2</a:t>
                      </a:r>
                      <a:endParaRPr>
                        <a:solidFill>
                          <a:schemeClr val="dk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Oferente 3</a:t>
                      </a:r>
                      <a:endParaRPr>
                        <a:solidFill>
                          <a:schemeClr val="dk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</a:tbl>
          </a:graphicData>
        </a:graphic>
      </p:graphicFrame>
      <p:sp>
        <p:nvSpPr>
          <p:cNvPr id="217" name="Google Shape;217;p19"/>
          <p:cNvSpPr/>
          <p:nvPr/>
        </p:nvSpPr>
        <p:spPr>
          <a:xfrm>
            <a:off x="809100" y="4025100"/>
            <a:ext cx="317400" cy="317400"/>
          </a:xfrm>
          <a:prstGeom prst="ellipse">
            <a:avLst/>
          </a:prstGeom>
          <a:solidFill>
            <a:srgbClr val="0248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18" name="Google Shape;218;p19"/>
          <p:cNvSpPr/>
          <p:nvPr/>
        </p:nvSpPr>
        <p:spPr>
          <a:xfrm>
            <a:off x="809100" y="4479400"/>
            <a:ext cx="317400" cy="3174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19" name="Google Shape;219;p19"/>
          <p:cNvSpPr/>
          <p:nvPr/>
        </p:nvSpPr>
        <p:spPr>
          <a:xfrm>
            <a:off x="809100" y="4978825"/>
            <a:ext cx="317400" cy="317400"/>
          </a:xfrm>
          <a:prstGeom prst="ellipse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0" name="Google Shape;220;p19"/>
          <p:cNvSpPr txBox="1"/>
          <p:nvPr/>
        </p:nvSpPr>
        <p:spPr>
          <a:xfrm>
            <a:off x="721175" y="3132420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IMPORTANTE: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AutoNum type="arabicPeriod"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Color titulos: VERDE OSCURO PRINCIPAL de fondo y tipografia en blanco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AutoNum type="arabicPeriod"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Color tablas: uso de dos tonos de verde por fila. Es importante utlizar ambos colores para contraste. 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1" name="Google Shape;221;p19"/>
          <p:cNvSpPr txBox="1"/>
          <p:nvPr/>
        </p:nvSpPr>
        <p:spPr>
          <a:xfrm>
            <a:off x="1167475" y="4025108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Titulos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2" name="Google Shape;222;p19"/>
          <p:cNvSpPr txBox="1"/>
          <p:nvPr/>
        </p:nvSpPr>
        <p:spPr>
          <a:xfrm>
            <a:off x="1167475" y="452308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Fila 1, 3, 5…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3" name="Google Shape;223;p19"/>
          <p:cNvSpPr txBox="1"/>
          <p:nvPr/>
        </p:nvSpPr>
        <p:spPr>
          <a:xfrm>
            <a:off x="1167475" y="497883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Fila 2, 4, 6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 txBox="1"/>
          <p:nvPr>
            <p:ph idx="4294967295" type="body"/>
          </p:nvPr>
        </p:nvSpPr>
        <p:spPr>
          <a:xfrm>
            <a:off x="638026" y="299500"/>
            <a:ext cx="4623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>
                <a:solidFill>
                  <a:srgbClr val="024829"/>
                </a:solidFill>
              </a:rPr>
              <a:t>Copiar formato de texto</a:t>
            </a:r>
            <a:endParaRPr>
              <a:solidFill>
                <a:srgbClr val="02482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>
              <a:solidFill>
                <a:srgbClr val="024829"/>
              </a:solidFill>
            </a:endParaRPr>
          </a:p>
        </p:txBody>
      </p:sp>
      <p:pic>
        <p:nvPicPr>
          <p:cNvPr id="230" name="Google Shape;230;p20" title="Captura de pantalla 2025-03-11 a la(s) 19.35.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550" y="1506400"/>
            <a:ext cx="5209149" cy="206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0" title="Captura de pantalla 2025-03-11 a la(s) 19.35.5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2175" y="1506399"/>
            <a:ext cx="5482307" cy="3054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0"/>
          <p:cNvSpPr txBox="1"/>
          <p:nvPr>
            <p:ph idx="4294967295" type="body"/>
          </p:nvPr>
        </p:nvSpPr>
        <p:spPr>
          <a:xfrm>
            <a:off x="784782" y="4533675"/>
            <a:ext cx="3328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 el texto con el formato deseado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 la brocha: Copiar formato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 el texto que desear cambiar al formato ideal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33" name="Google Shape;233;p20" title="Captura de pantalla 2025-03-11 a la(s) 19.37.4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775" y="1792675"/>
            <a:ext cx="1964275" cy="118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0"/>
          <p:cNvSpPr/>
          <p:nvPr/>
        </p:nvSpPr>
        <p:spPr>
          <a:xfrm>
            <a:off x="747825" y="1511400"/>
            <a:ext cx="456600" cy="243900"/>
          </a:xfrm>
          <a:prstGeom prst="rect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5" name="Google Shape;235;p20"/>
          <p:cNvSpPr/>
          <p:nvPr/>
        </p:nvSpPr>
        <p:spPr>
          <a:xfrm>
            <a:off x="142775" y="1842025"/>
            <a:ext cx="1964400" cy="1080300"/>
          </a:xfrm>
          <a:prstGeom prst="rect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236" name="Google Shape;236;p20"/>
          <p:cNvCxnSpPr/>
          <p:nvPr/>
        </p:nvCxnSpPr>
        <p:spPr>
          <a:xfrm>
            <a:off x="976125" y="17553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7" name="Google Shape;237;p20"/>
          <p:cNvCxnSpPr>
            <a:stCxn id="234" idx="2"/>
            <a:endCxn id="235" idx="0"/>
          </p:cNvCxnSpPr>
          <p:nvPr/>
        </p:nvCxnSpPr>
        <p:spPr>
          <a:xfrm>
            <a:off x="976125" y="1755300"/>
            <a:ext cx="148800" cy="8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8" name="Google Shape;238;p20"/>
          <p:cNvSpPr txBox="1"/>
          <p:nvPr>
            <p:ph idx="4294967295" type="body"/>
          </p:nvPr>
        </p:nvSpPr>
        <p:spPr>
          <a:xfrm>
            <a:off x="6718382" y="4949525"/>
            <a:ext cx="3328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 la diapositiva de otra presentación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Pegar la diapositiva en la presentación actual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Seleccionar: Usar estilos de esta presentación 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39" name="Google Shape;239;p20"/>
          <p:cNvSpPr txBox="1"/>
          <p:nvPr>
            <p:ph idx="4294967295" type="body"/>
          </p:nvPr>
        </p:nvSpPr>
        <p:spPr>
          <a:xfrm>
            <a:off x="6718376" y="299500"/>
            <a:ext cx="4623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>
                <a:solidFill>
                  <a:srgbClr val="024829"/>
                </a:solidFill>
              </a:rPr>
              <a:t>Copiar y pegar diapositivas</a:t>
            </a:r>
            <a:endParaRPr>
              <a:solidFill>
                <a:srgbClr val="02482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>
              <a:solidFill>
                <a:srgbClr val="024829"/>
              </a:solidFill>
            </a:endParaRPr>
          </a:p>
        </p:txBody>
      </p:sp>
      <p:sp>
        <p:nvSpPr>
          <p:cNvPr id="240" name="Google Shape;240;p20"/>
          <p:cNvSpPr txBox="1"/>
          <p:nvPr>
            <p:ph idx="4294967295" type="body"/>
          </p:nvPr>
        </p:nvSpPr>
        <p:spPr>
          <a:xfrm>
            <a:off x="634604" y="793475"/>
            <a:ext cx="4745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24829"/>
                </a:solidFill>
              </a:rPr>
              <a:t>Cuando desees copiar el color y tamaño de un texto usa la brocha </a:t>
            </a:r>
            <a:endParaRPr sz="1200">
              <a:solidFill>
                <a:srgbClr val="024829"/>
              </a:solidFill>
            </a:endParaRPr>
          </a:p>
        </p:txBody>
      </p:sp>
      <p:sp>
        <p:nvSpPr>
          <p:cNvPr id="241" name="Google Shape;241;p20"/>
          <p:cNvSpPr txBox="1"/>
          <p:nvPr>
            <p:ph idx="4294967295" type="body"/>
          </p:nvPr>
        </p:nvSpPr>
        <p:spPr>
          <a:xfrm>
            <a:off x="6736304" y="793475"/>
            <a:ext cx="4745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24829"/>
                </a:solidFill>
              </a:rPr>
              <a:t>Cuando desees copiar las diapositivas de otro formato al nuevo</a:t>
            </a:r>
            <a:endParaRPr sz="1200">
              <a:solidFill>
                <a:srgbClr val="024829"/>
              </a:solidFill>
            </a:endParaRPr>
          </a:p>
        </p:txBody>
      </p:sp>
      <p:sp>
        <p:nvSpPr>
          <p:cNvPr id="242" name="Google Shape;242;p20"/>
          <p:cNvSpPr txBox="1"/>
          <p:nvPr>
            <p:ph idx="4294967295" type="body"/>
          </p:nvPr>
        </p:nvSpPr>
        <p:spPr>
          <a:xfrm>
            <a:off x="634604" y="4144900"/>
            <a:ext cx="4745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Pasos: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43" name="Google Shape;243;p20"/>
          <p:cNvSpPr txBox="1"/>
          <p:nvPr>
            <p:ph idx="4294967295" type="body"/>
          </p:nvPr>
        </p:nvSpPr>
        <p:spPr>
          <a:xfrm>
            <a:off x="6736304" y="4560750"/>
            <a:ext cx="4745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Pasos: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44" name="Google Shape;244;p20"/>
          <p:cNvSpPr txBox="1"/>
          <p:nvPr>
            <p:ph idx="4294967295" type="body"/>
          </p:nvPr>
        </p:nvSpPr>
        <p:spPr>
          <a:xfrm>
            <a:off x="634600" y="5395750"/>
            <a:ext cx="4377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o al pegar en un formato deseado nueva información seleccionar COINCIDIR CON FORMATO DE DESTINO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245" name="Google Shape;245;p20" title="Captura de pantalla 2025-03-11 a la(s) 19.49.1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7250" y="5062250"/>
            <a:ext cx="2121213" cy="10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1"/>
          <p:cNvSpPr/>
          <p:nvPr/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1"/>
          <p:cNvSpPr txBox="1"/>
          <p:nvPr>
            <p:ph type="ctrTitle"/>
          </p:nvPr>
        </p:nvSpPr>
        <p:spPr>
          <a:xfrm>
            <a:off x="491854" y="2202517"/>
            <a:ext cx="6975746" cy="2916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ct val="100000"/>
              <a:buFont typeface="PT Sans"/>
              <a:buNone/>
            </a:pPr>
            <a:r>
              <a:rPr lang="en-US" sz="4400">
                <a:solidFill>
                  <a:srgbClr val="024829"/>
                </a:solidFill>
              </a:rPr>
              <a:t>Taller: </a:t>
            </a:r>
            <a:br>
              <a:rPr lang="en-US" sz="7000">
                <a:solidFill>
                  <a:srgbClr val="024829"/>
                </a:solidFill>
              </a:rPr>
            </a:br>
            <a:r>
              <a:rPr lang="en-US" sz="6700">
                <a:solidFill>
                  <a:srgbClr val="024829"/>
                </a:solidFill>
              </a:rPr>
              <a:t>Modelo Canvas</a:t>
            </a:r>
            <a:br>
              <a:rPr lang="en-US" sz="6700">
                <a:solidFill>
                  <a:srgbClr val="024829"/>
                </a:solidFill>
              </a:rPr>
            </a:br>
            <a:r>
              <a:rPr lang="en-US" sz="6700">
                <a:solidFill>
                  <a:srgbClr val="024829"/>
                </a:solidFill>
              </a:rPr>
              <a:t>orientado a SEMILLA</a:t>
            </a:r>
            <a:br>
              <a:rPr lang="en-US" sz="6700">
                <a:solidFill>
                  <a:srgbClr val="024829"/>
                </a:solidFill>
              </a:rPr>
            </a:br>
            <a:endParaRPr sz="6700">
              <a:solidFill>
                <a:srgbClr val="024829"/>
              </a:solidFill>
            </a:endParaRPr>
          </a:p>
        </p:txBody>
      </p:sp>
      <p:sp>
        <p:nvSpPr>
          <p:cNvPr id="253" name="Google Shape;253;p21"/>
          <p:cNvSpPr txBox="1"/>
          <p:nvPr/>
        </p:nvSpPr>
        <p:spPr>
          <a:xfrm>
            <a:off x="491854" y="4608150"/>
            <a:ext cx="6366146" cy="890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Centro Regional de Apoyo al Emprendimiento e Innovación</a:t>
            </a:r>
            <a:endParaRPr/>
          </a:p>
        </p:txBody>
      </p:sp>
      <p:pic>
        <p:nvPicPr>
          <p:cNvPr id="254" name="Google Shape;25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1"/>
          <p:cNvSpPr txBox="1"/>
          <p:nvPr/>
        </p:nvSpPr>
        <p:spPr>
          <a:xfrm>
            <a:off x="1677389" y="900590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256" name="Google Shape;256;p21"/>
          <p:cNvSpPr txBox="1"/>
          <p:nvPr/>
        </p:nvSpPr>
        <p:spPr>
          <a:xfrm>
            <a:off x="1677389" y="5439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4829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24829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pic>
        <p:nvPicPr>
          <p:cNvPr id="257" name="Google Shape;257;p21"/>
          <p:cNvPicPr preferRelativeResize="0"/>
          <p:nvPr/>
        </p:nvPicPr>
        <p:blipFill rotWithShape="1">
          <a:blip r:embed="rId4">
            <a:alphaModFix/>
          </a:blip>
          <a:srcRect b="24994" l="0" r="43733" t="13428"/>
          <a:stretch/>
        </p:blipFill>
        <p:spPr>
          <a:xfrm>
            <a:off x="6882667" y="-92597"/>
            <a:ext cx="5324550" cy="696217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1"/>
          <p:cNvSpPr/>
          <p:nvPr/>
        </p:nvSpPr>
        <p:spPr>
          <a:xfrm>
            <a:off x="7686770" y="1892908"/>
            <a:ext cx="4013376" cy="3874732"/>
          </a:xfrm>
          <a:custGeom>
            <a:rect b="b" l="l" r="r" t="t"/>
            <a:pathLst>
              <a:path extrusionOk="0" h="6463933" w="6695222">
                <a:moveTo>
                  <a:pt x="0" y="0"/>
                </a:moveTo>
                <a:lnTo>
                  <a:pt x="6695222" y="0"/>
                </a:lnTo>
                <a:lnTo>
                  <a:pt x="6695222" y="6463933"/>
                </a:lnTo>
                <a:lnTo>
                  <a:pt x="0" y="6463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anillaVTI">
  <a:themeElements>
    <a:clrScheme name="Vanilla">
      <a:dk1>
        <a:srgbClr val="000000"/>
      </a:dk1>
      <a:lt1>
        <a:srgbClr val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